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media/image2.jpg" ContentType="image/png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6" r:id="rId2"/>
    <p:sldMasterId id="2147483708" r:id="rId3"/>
  </p:sldMasterIdLst>
  <p:notesMasterIdLst>
    <p:notesMasterId r:id="rId8"/>
  </p:notesMasterIdLst>
  <p:sldIdLst>
    <p:sldId id="12269" r:id="rId4"/>
    <p:sldId id="2679" r:id="rId5"/>
    <p:sldId id="2146848399" r:id="rId6"/>
    <p:sldId id="2146848400" r:id="rId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8427"/>
    <a:srgbClr val="1D1DFF"/>
    <a:srgbClr val="63A4F7"/>
    <a:srgbClr val="CCECFF"/>
    <a:srgbClr val="9933FF"/>
    <a:srgbClr val="FFD2FF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สไตล์สีอ่อน 2 - เน้น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สไตล์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8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34405763-419A-4A20-B082-D032F99DD051}" type="datetimeFigureOut">
              <a:rPr lang="th-TH" smtClean="0"/>
              <a:t>11/11/68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1" rIns="91422" bIns="45711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4"/>
          </a:xfrm>
          <a:prstGeom prst="rect">
            <a:avLst/>
          </a:prstGeom>
        </p:spPr>
        <p:txBody>
          <a:bodyPr vert="horz" lIns="91422" tIns="45711" rIns="91422" bIns="45711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8055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8055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83F743D4-AA08-4FE3-8EF1-733B7FA7ADB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3982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1D21D-898D-43CB-B836-A2B6A7DF455D}" type="slidenum">
              <a:rPr lang="th-TH" smtClean="0"/>
              <a:t>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10155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215">
              <a:defRPr/>
            </a:pPr>
            <a:fld id="{B98A12BB-5141-4CD3-A081-3FB8439ED99C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4215">
                <a:defRPr/>
              </a:pPr>
              <a:t>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21950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7347CB-DB66-2023-5CCC-D1503C6D81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>
            <a:extLst>
              <a:ext uri="{FF2B5EF4-FFF2-40B4-BE49-F238E27FC236}">
                <a16:creationId xmlns:a16="http://schemas.microsoft.com/office/drawing/2014/main" id="{BAB7005F-C8DE-CBA1-3874-D1540FB8A4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>
            <a:extLst>
              <a:ext uri="{FF2B5EF4-FFF2-40B4-BE49-F238E27FC236}">
                <a16:creationId xmlns:a16="http://schemas.microsoft.com/office/drawing/2014/main" id="{C5FE25CA-1ABA-EFBF-A9DD-4F3868FD05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435EEB26-83B3-8925-F472-5F7B165604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F743D4-AA08-4FE3-8EF1-733B7FA7ADB3}" type="slidenum">
              <a:rPr kumimoji="0" lang="th-TH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0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54334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C1E2EC-C378-BB3B-27FA-6825E6999F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>
            <a:extLst>
              <a:ext uri="{FF2B5EF4-FFF2-40B4-BE49-F238E27FC236}">
                <a16:creationId xmlns:a16="http://schemas.microsoft.com/office/drawing/2014/main" id="{D9A8040F-2A8F-62B6-F3F5-BC430FAA44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>
            <a:extLst>
              <a:ext uri="{FF2B5EF4-FFF2-40B4-BE49-F238E27FC236}">
                <a16:creationId xmlns:a16="http://schemas.microsoft.com/office/drawing/2014/main" id="{191E9CBE-0C4D-182E-0272-B7D8B16F63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3C2DF651-7EA7-3519-7E60-BC4C5524CD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1AD1A-FC86-4509-8B4A-04CC4318B0B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0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6775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3FD9BB2-976C-440C-9AB5-3DB5164177FB}"/>
              </a:ext>
            </a:extLst>
          </p:cNvPr>
          <p:cNvSpPr/>
          <p:nvPr userDrawn="1"/>
        </p:nvSpPr>
        <p:spPr>
          <a:xfrm>
            <a:off x="302493" y="176983"/>
            <a:ext cx="11599343" cy="655145"/>
          </a:xfrm>
          <a:prstGeom prst="roundRect">
            <a:avLst>
              <a:gd name="adj" fmla="val 35833"/>
            </a:avLst>
          </a:prstGeom>
          <a:solidFill>
            <a:schemeClr val="accent6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1" i="0" u="none" strike="noStrike" kern="1200" cap="none" spc="3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AEA0B6-F2B7-49DD-B72A-1F925F2CD3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350" y="233092"/>
            <a:ext cx="645523" cy="542926"/>
          </a:xfrm>
          <a:prstGeom prst="rect">
            <a:avLst/>
          </a:prstGeom>
          <a:effectLst>
            <a:softEdge rad="0"/>
          </a:effectLst>
        </p:spPr>
      </p:pic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F38B67C9-B8C5-A38F-9056-19421F5CA2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7512" y="656932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algn="r">
              <a:defRPr/>
            </a:pPr>
            <a:fld id="{41A61DF1-3BB6-403F-9CC9-71F63F6F4AF1}" type="slidenum">
              <a:rPr lang="th-TH" smtClean="0"/>
              <a:pPr algn="r">
                <a:defRPr/>
              </a:pPr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68553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80FBF-DF63-4A11-B384-355238E59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3D7687-B879-4197-80F9-74979F830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F4C6E-3CB3-4B42-B4F6-984CAA21A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9093-CFA4-4F6A-8642-650C2D03699C}" type="datetime1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3B8411-B526-43A7-8832-A41D06666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BEB8D-4B74-4996-81FB-E2350709D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7E290-76B0-4EA1-9FB1-BF333C18E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781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C6512-E545-472C-9506-9CBB039A3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3431A-F484-4FA4-8461-F204ED7A34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4DC07B-C852-460F-A561-4178B91FFD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91367F-8B29-4EE5-AAAE-FFB32A3DA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5E13-33F4-4B46-A0CA-3D85B4CE40BC}" type="datetime1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159932-70AD-449B-99AB-EFAA6DCF2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49DFDB-BDF3-4D65-8DA9-11B357494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7E290-76B0-4EA1-9FB1-BF333C18E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0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14864-5702-4BD7-A21B-108429AA5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ED4954-3437-4BF2-9E02-00AEE49347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2330E0-C844-491D-B82B-741BB555CA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BB421A-B727-424F-B921-53D906C30A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257E33-ECE5-44B7-BA55-C2E19D23BA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AFC435-01DE-4316-AFF4-5796045E8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77207-7CB7-4E00-B9C6-01A2B5679BDB}" type="datetime1">
              <a:rPr lang="en-US" smtClean="0"/>
              <a:t>11/11/2025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54D9C2-0E67-4BD0-BC40-7FE61C063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CD4860-9F9E-4142-9112-1D2799F13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7E290-76B0-4EA1-9FB1-BF333C18E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237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2B526-8AE5-4AFC-A07A-832E68A06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748578-1006-4C0A-AD31-6CBDE6D2F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C53E-1485-4347-B34C-78D9791E1A92}" type="datetime1">
              <a:rPr lang="en-US" smtClean="0"/>
              <a:t>11/11/2025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BF6E63-ABEE-4912-B50A-E34049637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CDBD15-885C-4154-A3C0-64618BD3F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7E290-76B0-4EA1-9FB1-BF333C18E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180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46DED3-6AE6-4980-B09C-3A9D48032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6E84A-24D8-4395-A7B8-1980A1A119E3}" type="datetime1">
              <a:rPr lang="en-US" smtClean="0"/>
              <a:t>11/11/2025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C603EA-2421-4E14-A746-2D4D00051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B3C0AC-216A-4AE8-A23D-BB993467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7E290-76B0-4EA1-9FB1-BF333C18E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40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86F30-6BBD-45FC-9D2C-AB90087BC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66497-B161-44E5-B520-DA030EC8D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417534-CF64-40D8-91D3-B9584A72B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E968EA-625C-4F56-9912-062D6D17B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CF67-5E7D-4E25-BC4D-85C0A0C59448}" type="datetime1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B2D19D-761F-405C-B963-F936D611C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1E2F80-349C-4C93-9A53-D88A54146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7E290-76B0-4EA1-9FB1-BF333C18E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34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A8A9A-4DCF-41C4-A79F-3797E2CC6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6690B5-3FE6-4B56-83CF-90912EA415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52F5DA-AE26-491D-AA6C-10403F3432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0E4AF2-1A5C-4238-9B3F-1BF7A6413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18D5B-0537-4598-BB2E-66D23523E899}" type="datetime1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25D171-5029-4576-A106-345761495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313FA-587C-40E7-BADD-4BD1F3731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7E290-76B0-4EA1-9FB1-BF333C18E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50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CCFE7-9DD0-4639-9D3E-FA8CCE170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44FD93-BAE2-44E6-9B72-F8A3C1A588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22075F-F947-4737-A66C-7A554C2B9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70C8-95B5-4F16-9EB8-4F14A674776A}" type="datetime1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792B6-1B39-4127-9423-50CD96856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E7C8D8-20CA-4B3B-859C-602BC9C19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7E290-76B0-4EA1-9FB1-BF333C18E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2150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D310A6-2B8F-459E-8EF6-C428D87F54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2E4F35-E35B-48F7-A314-2F9F962AFB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7CB59B-D062-4A84-928F-DF39FE185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11D1E-284F-4ED0-BA52-3286A9E232FA}" type="datetime1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62FB92-27E3-45A9-833E-BA79FC3C3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044FF-6A2C-406B-A238-F29B870D4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7E290-76B0-4EA1-9FB1-BF333C18E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2905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A3268DA-DBD7-41A0-A7E3-222A6B81F7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9105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787E290-76B0-4EA1-9FB1-BF333C18E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676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3FD9BB2-976C-440C-9AB5-3DB5164177FB}"/>
              </a:ext>
            </a:extLst>
          </p:cNvPr>
          <p:cNvSpPr/>
          <p:nvPr userDrawn="1"/>
        </p:nvSpPr>
        <p:spPr>
          <a:xfrm>
            <a:off x="302493" y="176983"/>
            <a:ext cx="11599343" cy="655145"/>
          </a:xfrm>
          <a:prstGeom prst="roundRect">
            <a:avLst>
              <a:gd name="adj" fmla="val 35833"/>
            </a:avLst>
          </a:prstGeom>
          <a:solidFill>
            <a:schemeClr val="accent6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1" i="0" u="none" strike="noStrike" kern="1200" cap="none" spc="3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AEA0B6-F2B7-49DD-B72A-1F925F2CD3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350" y="233092"/>
            <a:ext cx="645523" cy="542926"/>
          </a:xfrm>
          <a:prstGeom prst="rect">
            <a:avLst/>
          </a:prstGeom>
          <a:effectLst>
            <a:softEdge rad="0"/>
          </a:effec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F5458F5-EC17-3152-42B6-F28301573C7E}"/>
              </a:ext>
            </a:extLst>
          </p:cNvPr>
          <p:cNvSpPr/>
          <p:nvPr userDrawn="1"/>
        </p:nvSpPr>
        <p:spPr>
          <a:xfrm>
            <a:off x="112089" y="1018902"/>
            <a:ext cx="11978640" cy="5726581"/>
          </a:xfrm>
          <a:prstGeom prst="roundRect">
            <a:avLst>
              <a:gd name="adj" fmla="val 349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F38B67C9-B8C5-A38F-9056-19421F5CA2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47529" y="649243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algn="r">
              <a:defRPr/>
            </a:pPr>
            <a:fld id="{41A61DF1-3BB6-403F-9CC9-71F63F6F4AF1}" type="slidenum">
              <a:rPr lang="th-TH" smtClean="0"/>
              <a:pPr algn="r">
                <a:defRPr/>
              </a:pPr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023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50FF8DB8-CDEF-4DDF-8454-28BE1A3528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7512" y="656932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algn="r">
              <a:defRPr/>
            </a:pPr>
            <a:fld id="{41A61DF1-3BB6-403F-9CC9-71F63F6F4AF1}" type="slidenum">
              <a:rPr lang="th-TH" smtClean="0"/>
              <a:pPr algn="r">
                <a:defRPr/>
              </a:pPr>
              <a:t>‹#›</a:t>
            </a:fld>
            <a:endParaRPr lang="th-TH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A773326-B884-4C8E-8285-D9C9318CE9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4983"/>
          <a:stretch/>
        </p:blipFill>
        <p:spPr>
          <a:xfrm flipH="1">
            <a:off x="10057394" y="91440"/>
            <a:ext cx="2134605" cy="66716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2C4C37A-C67F-4AAC-A9CB-49A20F28E39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51" y="169087"/>
            <a:ext cx="744370" cy="626063"/>
          </a:xfrm>
          <a:prstGeom prst="rect">
            <a:avLst/>
          </a:prstGeom>
          <a:effectLst>
            <a:softEdge rad="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2DD874E-BC7A-478B-9B92-D5F1C412B9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2" r="58149" b="10342"/>
          <a:stretch/>
        </p:blipFill>
        <p:spPr>
          <a:xfrm>
            <a:off x="9771605" y="0"/>
            <a:ext cx="3491361" cy="6858000"/>
          </a:xfrm>
          <a:prstGeom prst="rect">
            <a:avLst/>
          </a:prstGeom>
          <a:noFill/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D44D02D-9F3C-994A-8F05-02C920AA15D0}"/>
              </a:ext>
            </a:extLst>
          </p:cNvPr>
          <p:cNvGrpSpPr/>
          <p:nvPr userDrawn="1"/>
        </p:nvGrpSpPr>
        <p:grpSpPr>
          <a:xfrm>
            <a:off x="0" y="2067339"/>
            <a:ext cx="10056202" cy="2723322"/>
            <a:chOff x="0" y="2067339"/>
            <a:chExt cx="10056202" cy="2723322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BC5C63C-74F1-4BB5-9DF5-4920AD1F3299}"/>
                </a:ext>
              </a:extLst>
            </p:cNvPr>
            <p:cNvGrpSpPr/>
            <p:nvPr userDrawn="1"/>
          </p:nvGrpSpPr>
          <p:grpSpPr>
            <a:xfrm>
              <a:off x="0" y="2067339"/>
              <a:ext cx="9924288" cy="2723322"/>
              <a:chOff x="-1132110" y="2487704"/>
              <a:chExt cx="9930034" cy="1882590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017C8064-67D3-467C-905A-C4EDC043877E}"/>
                  </a:ext>
                </a:extLst>
              </p:cNvPr>
              <p:cNvSpPr/>
              <p:nvPr userDrawn="1"/>
            </p:nvSpPr>
            <p:spPr>
              <a:xfrm>
                <a:off x="-1132110" y="2487706"/>
                <a:ext cx="9827242" cy="1882588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ight Triangle 23">
                <a:extLst>
                  <a:ext uri="{FF2B5EF4-FFF2-40B4-BE49-F238E27FC236}">
                    <a16:creationId xmlns:a16="http://schemas.microsoft.com/office/drawing/2014/main" id="{9B8F48BA-E1FF-43DD-B062-2EFF4E2F4271}"/>
                  </a:ext>
                </a:extLst>
              </p:cNvPr>
              <p:cNvSpPr/>
              <p:nvPr userDrawn="1"/>
            </p:nvSpPr>
            <p:spPr>
              <a:xfrm flipH="1" flipV="1">
                <a:off x="8661400" y="2487704"/>
                <a:ext cx="136524" cy="211045"/>
              </a:xfrm>
              <a:prstGeom prst="rtTriangl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ight Triangle 25">
                <a:extLst>
                  <a:ext uri="{FF2B5EF4-FFF2-40B4-BE49-F238E27FC236}">
                    <a16:creationId xmlns:a16="http://schemas.microsoft.com/office/drawing/2014/main" id="{68E7D6CF-166B-4E1E-BA12-7AB46AE211DE}"/>
                  </a:ext>
                </a:extLst>
              </p:cNvPr>
              <p:cNvSpPr/>
              <p:nvPr userDrawn="1"/>
            </p:nvSpPr>
            <p:spPr>
              <a:xfrm flipH="1">
                <a:off x="8640404" y="4159249"/>
                <a:ext cx="136524" cy="211045"/>
              </a:xfrm>
              <a:prstGeom prst="rtTriangl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A359656-58A1-ACA9-8044-4B3CDA88F619}"/>
                </a:ext>
              </a:extLst>
            </p:cNvPr>
            <p:cNvSpPr/>
            <p:nvPr userDrawn="1"/>
          </p:nvSpPr>
          <p:spPr>
            <a:xfrm>
              <a:off x="9771606" y="4179258"/>
              <a:ext cx="209648" cy="611400"/>
            </a:xfrm>
            <a:custGeom>
              <a:avLst/>
              <a:gdLst>
                <a:gd name="connsiteX0" fmla="*/ 0 w 131699"/>
                <a:gd name="connsiteY0" fmla="*/ 0 h 611400"/>
                <a:gd name="connsiteX1" fmla="*/ 131699 w 131699"/>
                <a:gd name="connsiteY1" fmla="*/ 0 h 611400"/>
                <a:gd name="connsiteX2" fmla="*/ 131699 w 131699"/>
                <a:gd name="connsiteY2" fmla="*/ 611400 h 611400"/>
                <a:gd name="connsiteX3" fmla="*/ 0 w 131699"/>
                <a:gd name="connsiteY3" fmla="*/ 611400 h 611400"/>
                <a:gd name="connsiteX4" fmla="*/ 0 w 131699"/>
                <a:gd name="connsiteY4" fmla="*/ 0 h 611400"/>
                <a:gd name="connsiteX0" fmla="*/ 0 w 209648"/>
                <a:gd name="connsiteY0" fmla="*/ 0 h 611400"/>
                <a:gd name="connsiteX1" fmla="*/ 131699 w 209648"/>
                <a:gd name="connsiteY1" fmla="*/ 0 h 611400"/>
                <a:gd name="connsiteX2" fmla="*/ 209648 w 209648"/>
                <a:gd name="connsiteY2" fmla="*/ 608402 h 611400"/>
                <a:gd name="connsiteX3" fmla="*/ 0 w 209648"/>
                <a:gd name="connsiteY3" fmla="*/ 611400 h 611400"/>
                <a:gd name="connsiteX4" fmla="*/ 0 w 209648"/>
                <a:gd name="connsiteY4" fmla="*/ 0 h 611400"/>
                <a:gd name="connsiteX0" fmla="*/ 0 w 209648"/>
                <a:gd name="connsiteY0" fmla="*/ 0 h 611400"/>
                <a:gd name="connsiteX1" fmla="*/ 116709 w 209648"/>
                <a:gd name="connsiteY1" fmla="*/ 5997 h 611400"/>
                <a:gd name="connsiteX2" fmla="*/ 209648 w 209648"/>
                <a:gd name="connsiteY2" fmla="*/ 608402 h 611400"/>
                <a:gd name="connsiteX3" fmla="*/ 0 w 209648"/>
                <a:gd name="connsiteY3" fmla="*/ 611400 h 611400"/>
                <a:gd name="connsiteX4" fmla="*/ 0 w 209648"/>
                <a:gd name="connsiteY4" fmla="*/ 0 h 61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648" h="611400">
                  <a:moveTo>
                    <a:pt x="0" y="0"/>
                  </a:moveTo>
                  <a:lnTo>
                    <a:pt x="116709" y="5997"/>
                  </a:lnTo>
                  <a:lnTo>
                    <a:pt x="209648" y="608402"/>
                  </a:lnTo>
                  <a:lnTo>
                    <a:pt x="0" y="611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2">
              <a:extLst>
                <a:ext uri="{FF2B5EF4-FFF2-40B4-BE49-F238E27FC236}">
                  <a16:creationId xmlns:a16="http://schemas.microsoft.com/office/drawing/2014/main" id="{213FDAAB-79BE-920B-8E28-627C64921E92}"/>
                </a:ext>
              </a:extLst>
            </p:cNvPr>
            <p:cNvSpPr/>
            <p:nvPr userDrawn="1"/>
          </p:nvSpPr>
          <p:spPr>
            <a:xfrm rot="10800000" flipH="1">
              <a:off x="9796582" y="2069257"/>
              <a:ext cx="259620" cy="850825"/>
            </a:xfrm>
            <a:custGeom>
              <a:avLst/>
              <a:gdLst>
                <a:gd name="connsiteX0" fmla="*/ 0 w 131699"/>
                <a:gd name="connsiteY0" fmla="*/ 0 h 611400"/>
                <a:gd name="connsiteX1" fmla="*/ 131699 w 131699"/>
                <a:gd name="connsiteY1" fmla="*/ 0 h 611400"/>
                <a:gd name="connsiteX2" fmla="*/ 131699 w 131699"/>
                <a:gd name="connsiteY2" fmla="*/ 611400 h 611400"/>
                <a:gd name="connsiteX3" fmla="*/ 0 w 131699"/>
                <a:gd name="connsiteY3" fmla="*/ 611400 h 611400"/>
                <a:gd name="connsiteX4" fmla="*/ 0 w 131699"/>
                <a:gd name="connsiteY4" fmla="*/ 0 h 611400"/>
                <a:gd name="connsiteX0" fmla="*/ 0 w 209648"/>
                <a:gd name="connsiteY0" fmla="*/ 0 h 611400"/>
                <a:gd name="connsiteX1" fmla="*/ 131699 w 209648"/>
                <a:gd name="connsiteY1" fmla="*/ 0 h 611400"/>
                <a:gd name="connsiteX2" fmla="*/ 209648 w 209648"/>
                <a:gd name="connsiteY2" fmla="*/ 608402 h 611400"/>
                <a:gd name="connsiteX3" fmla="*/ 0 w 209648"/>
                <a:gd name="connsiteY3" fmla="*/ 611400 h 611400"/>
                <a:gd name="connsiteX4" fmla="*/ 0 w 209648"/>
                <a:gd name="connsiteY4" fmla="*/ 0 h 611400"/>
                <a:gd name="connsiteX0" fmla="*/ 0 w 209648"/>
                <a:gd name="connsiteY0" fmla="*/ 0 h 611400"/>
                <a:gd name="connsiteX1" fmla="*/ 116709 w 209648"/>
                <a:gd name="connsiteY1" fmla="*/ 5997 h 611400"/>
                <a:gd name="connsiteX2" fmla="*/ 209648 w 209648"/>
                <a:gd name="connsiteY2" fmla="*/ 608402 h 611400"/>
                <a:gd name="connsiteX3" fmla="*/ 0 w 209648"/>
                <a:gd name="connsiteY3" fmla="*/ 611400 h 611400"/>
                <a:gd name="connsiteX4" fmla="*/ 0 w 209648"/>
                <a:gd name="connsiteY4" fmla="*/ 0 h 611400"/>
                <a:gd name="connsiteX0" fmla="*/ 0 w 426201"/>
                <a:gd name="connsiteY0" fmla="*/ 0 h 611400"/>
                <a:gd name="connsiteX1" fmla="*/ 116709 w 426201"/>
                <a:gd name="connsiteY1" fmla="*/ 5997 h 611400"/>
                <a:gd name="connsiteX2" fmla="*/ 426201 w 426201"/>
                <a:gd name="connsiteY2" fmla="*/ 606248 h 611400"/>
                <a:gd name="connsiteX3" fmla="*/ 0 w 426201"/>
                <a:gd name="connsiteY3" fmla="*/ 611400 h 611400"/>
                <a:gd name="connsiteX4" fmla="*/ 0 w 426201"/>
                <a:gd name="connsiteY4" fmla="*/ 0 h 611400"/>
                <a:gd name="connsiteX0" fmla="*/ 0 w 426201"/>
                <a:gd name="connsiteY0" fmla="*/ 0 h 611400"/>
                <a:gd name="connsiteX1" fmla="*/ 116709 w 426201"/>
                <a:gd name="connsiteY1" fmla="*/ 5997 h 611400"/>
                <a:gd name="connsiteX2" fmla="*/ 426201 w 426201"/>
                <a:gd name="connsiteY2" fmla="*/ 610557 h 611400"/>
                <a:gd name="connsiteX3" fmla="*/ 0 w 426201"/>
                <a:gd name="connsiteY3" fmla="*/ 611400 h 611400"/>
                <a:gd name="connsiteX4" fmla="*/ 0 w 426201"/>
                <a:gd name="connsiteY4" fmla="*/ 0 h 61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6201" h="611400">
                  <a:moveTo>
                    <a:pt x="0" y="0"/>
                  </a:moveTo>
                  <a:lnTo>
                    <a:pt x="116709" y="5997"/>
                  </a:lnTo>
                  <a:lnTo>
                    <a:pt x="426201" y="610557"/>
                  </a:lnTo>
                  <a:lnTo>
                    <a:pt x="0" y="611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6809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and Vertical Text" preserve="1">
  <p:cSld name="2_Title and Vertical Tex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5;p15">
            <a:extLst>
              <a:ext uri="{FF2B5EF4-FFF2-40B4-BE49-F238E27FC236}">
                <a16:creationId xmlns:a16="http://schemas.microsoft.com/office/drawing/2014/main" id="{89339F49-0AAD-4D38-B781-22D89FB5063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983"/>
          <a:stretch>
            <a:fillRect/>
          </a:stretch>
        </p:blipFill>
        <p:spPr bwMode="auto">
          <a:xfrm>
            <a:off x="10056813" y="92075"/>
            <a:ext cx="2135187" cy="667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oogle Shape;16;p15">
            <a:extLst>
              <a:ext uri="{FF2B5EF4-FFF2-40B4-BE49-F238E27FC236}">
                <a16:creationId xmlns:a16="http://schemas.microsoft.com/office/drawing/2014/main" id="{7E598FD3-D41A-40FA-9E5B-C1E88AB96D5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69863"/>
            <a:ext cx="744538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oogle Shape;17;p15">
            <a:extLst>
              <a:ext uri="{FF2B5EF4-FFF2-40B4-BE49-F238E27FC236}">
                <a16:creationId xmlns:a16="http://schemas.microsoft.com/office/drawing/2014/main" id="{B663F4AD-CD08-4B78-867F-ACE97D8C8DC0}"/>
              </a:ext>
            </a:extLst>
          </p:cNvPr>
          <p:cNvGrpSpPr>
            <a:grpSpLocks/>
          </p:cNvGrpSpPr>
          <p:nvPr/>
        </p:nvGrpSpPr>
        <p:grpSpPr bwMode="auto">
          <a:xfrm>
            <a:off x="0" y="2487613"/>
            <a:ext cx="9925050" cy="1882775"/>
            <a:chOff x="-1132110" y="2487704"/>
            <a:chExt cx="9930034" cy="1882590"/>
          </a:xfrm>
        </p:grpSpPr>
        <p:sp>
          <p:nvSpPr>
            <p:cNvPr id="5" name="Google Shape;18;p15">
              <a:extLst>
                <a:ext uri="{FF2B5EF4-FFF2-40B4-BE49-F238E27FC236}">
                  <a16:creationId xmlns:a16="http://schemas.microsoft.com/office/drawing/2014/main" id="{1A57FBEB-A8FD-42BF-AA46-E5B1415BBA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132110" y="2487704"/>
              <a:ext cx="9828383" cy="1882590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algn="ctr">
                <a:defRPr/>
              </a:pPr>
              <a:endParaRPr lang="en-US" altLang="en-US" sz="1800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" name="Google Shape;19;p15">
              <a:extLst>
                <a:ext uri="{FF2B5EF4-FFF2-40B4-BE49-F238E27FC236}">
                  <a16:creationId xmlns:a16="http://schemas.microsoft.com/office/drawing/2014/main" id="{99EC4B09-2CED-410D-BB02-002A703FB13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8454852" y="2487704"/>
              <a:ext cx="292247" cy="57938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algn="ctr">
                <a:defRPr/>
              </a:pPr>
              <a:endParaRPr lang="en-US" altLang="en-US" sz="1800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" name="Google Shape;20;p15">
              <a:extLst>
                <a:ext uri="{FF2B5EF4-FFF2-40B4-BE49-F238E27FC236}">
                  <a16:creationId xmlns:a16="http://schemas.microsoft.com/office/drawing/2014/main" id="{3DF32A7E-C41E-4DD0-AF20-3E1E993D179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8661330" y="2487704"/>
              <a:ext cx="136594" cy="211116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algn="ctr">
                <a:defRPr/>
              </a:pPr>
              <a:endParaRPr lang="en-US" altLang="en-US" sz="1800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" name="Google Shape;21;p15">
              <a:extLst>
                <a:ext uri="{FF2B5EF4-FFF2-40B4-BE49-F238E27FC236}">
                  <a16:creationId xmlns:a16="http://schemas.microsoft.com/office/drawing/2014/main" id="{BBC7CB35-D8DA-45BB-B0A0-20DB4F8CFE0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8445322" y="3790913"/>
              <a:ext cx="292247" cy="579381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algn="ctr">
                <a:defRPr/>
              </a:pPr>
              <a:endParaRPr lang="en-US" altLang="en-US" sz="1800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" name="Google Shape;22;p15">
              <a:extLst>
                <a:ext uri="{FF2B5EF4-FFF2-40B4-BE49-F238E27FC236}">
                  <a16:creationId xmlns:a16="http://schemas.microsoft.com/office/drawing/2014/main" id="{6FA2FCE8-E9A1-4784-BD27-C7917D22B85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8640683" y="4159177"/>
              <a:ext cx="136594" cy="211117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algn="ctr">
                <a:defRPr/>
              </a:pPr>
              <a:endParaRPr lang="en-US" altLang="en-US" sz="1800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pic>
        <p:nvPicPr>
          <p:cNvPr id="10" name="Google Shape;23;p15">
            <a:extLst>
              <a:ext uri="{FF2B5EF4-FFF2-40B4-BE49-F238E27FC236}">
                <a16:creationId xmlns:a16="http://schemas.microsoft.com/office/drawing/2014/main" id="{7B197D07-702D-49ED-BDAA-F5EB2CB2CD5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2" r="58150" b="10342"/>
          <a:stretch>
            <a:fillRect/>
          </a:stretch>
        </p:blipFill>
        <p:spPr bwMode="auto">
          <a:xfrm>
            <a:off x="9771063" y="0"/>
            <a:ext cx="3492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890AA29E-713A-D97C-0843-6AAA393A62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7512" y="656932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algn="r">
              <a:defRPr/>
            </a:pPr>
            <a:fld id="{41A61DF1-3BB6-403F-9CC9-71F63F6F4AF1}" type="slidenum">
              <a:rPr lang="th-TH" smtClean="0"/>
              <a:pPr algn="r">
                <a:defRPr/>
              </a:pPr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89328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D688CFF-17F2-4807-A398-FA651046DDB6}"/>
              </a:ext>
            </a:extLst>
          </p:cNvPr>
          <p:cNvSpPr/>
          <p:nvPr userDrawn="1"/>
        </p:nvSpPr>
        <p:spPr>
          <a:xfrm>
            <a:off x="302493" y="176983"/>
            <a:ext cx="11599343" cy="655145"/>
          </a:xfrm>
          <a:prstGeom prst="roundRect">
            <a:avLst>
              <a:gd name="adj" fmla="val 35833"/>
            </a:avLst>
          </a:prstGeom>
          <a:solidFill>
            <a:schemeClr val="accent6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1" i="0" u="none" strike="noStrike" kern="1200" cap="none" spc="3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1851B1-F306-47EB-A6E3-26F8C0BD33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350" y="233092"/>
            <a:ext cx="645523" cy="542926"/>
          </a:xfrm>
          <a:prstGeom prst="rect">
            <a:avLst/>
          </a:prstGeom>
          <a:effectLst>
            <a:softEdge rad="0"/>
          </a:effec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C5A2D2A-AA78-411C-98AF-4E10D76913B9}"/>
              </a:ext>
            </a:extLst>
          </p:cNvPr>
          <p:cNvSpPr/>
          <p:nvPr userDrawn="1"/>
        </p:nvSpPr>
        <p:spPr>
          <a:xfrm>
            <a:off x="166255" y="1018903"/>
            <a:ext cx="11830153" cy="5603636"/>
          </a:xfrm>
          <a:prstGeom prst="roundRect">
            <a:avLst>
              <a:gd name="adj" fmla="val 781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EF9CB5BD-2EAE-1DD0-8E3D-31B6738B79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7512" y="656932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algn="r">
              <a:defRPr/>
            </a:pPr>
            <a:fld id="{41A61DF1-3BB6-403F-9CC9-71F63F6F4AF1}" type="slidenum">
              <a:rPr lang="th-TH" smtClean="0"/>
              <a:pPr algn="r">
                <a:defRPr/>
              </a:pPr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16544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C897F73-292D-454D-9AFC-4FF6862E9B30}"/>
              </a:ext>
            </a:extLst>
          </p:cNvPr>
          <p:cNvSpPr/>
          <p:nvPr userDrawn="1"/>
        </p:nvSpPr>
        <p:spPr>
          <a:xfrm>
            <a:off x="302493" y="176983"/>
            <a:ext cx="11599343" cy="655145"/>
          </a:xfrm>
          <a:prstGeom prst="roundRect">
            <a:avLst>
              <a:gd name="adj" fmla="val 35833"/>
            </a:avLst>
          </a:prstGeom>
          <a:solidFill>
            <a:schemeClr val="accent6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1" i="0" u="none" strike="noStrike" kern="1200" cap="none" spc="3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F91772-FB05-4475-9538-79DC488C7F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350" y="233092"/>
            <a:ext cx="645523" cy="542926"/>
          </a:xfrm>
          <a:prstGeom prst="rect">
            <a:avLst/>
          </a:prstGeom>
          <a:effectLst>
            <a:softEdge rad="0"/>
          </a:effec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70E4F75-DA93-4D41-AB9A-2391ADA90BDE}"/>
              </a:ext>
            </a:extLst>
          </p:cNvPr>
          <p:cNvGrpSpPr/>
          <p:nvPr userDrawn="1"/>
        </p:nvGrpSpPr>
        <p:grpSpPr>
          <a:xfrm>
            <a:off x="0" y="1177460"/>
            <a:ext cx="12192000" cy="5219451"/>
            <a:chOff x="0" y="1461565"/>
            <a:chExt cx="12192000" cy="5219451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523F38A-A6A5-4D28-9F52-844FBFA13B14}"/>
                </a:ext>
              </a:extLst>
            </p:cNvPr>
            <p:cNvSpPr/>
            <p:nvPr userDrawn="1"/>
          </p:nvSpPr>
          <p:spPr>
            <a:xfrm>
              <a:off x="0" y="1854926"/>
              <a:ext cx="12192000" cy="4826090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0C2DD5E0-20F1-40B5-AF49-1A1909C0DAD8}"/>
                </a:ext>
              </a:extLst>
            </p:cNvPr>
            <p:cNvSpPr/>
            <p:nvPr userDrawn="1"/>
          </p:nvSpPr>
          <p:spPr>
            <a:xfrm>
              <a:off x="302491" y="1461565"/>
              <a:ext cx="8666847" cy="786721"/>
            </a:xfrm>
            <a:prstGeom prst="roundRect">
              <a:avLst>
                <a:gd name="adj" fmla="val 33690"/>
              </a:avLst>
            </a:prstGeom>
            <a:solidFill>
              <a:schemeClr val="bg1"/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18A2564E-05A6-6481-7A03-E9F872827E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7512" y="656932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algn="r">
              <a:defRPr/>
            </a:pPr>
            <a:fld id="{41A61DF1-3BB6-403F-9CC9-71F63F6F4AF1}" type="slidenum">
              <a:rPr lang="th-TH" smtClean="0"/>
              <a:pPr algn="r">
                <a:defRPr/>
              </a:pPr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24755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0D89831-25C3-4767-974F-07743D7318ED}"/>
              </a:ext>
            </a:extLst>
          </p:cNvPr>
          <p:cNvSpPr/>
          <p:nvPr userDrawn="1"/>
        </p:nvSpPr>
        <p:spPr>
          <a:xfrm>
            <a:off x="1" y="1474102"/>
            <a:ext cx="12191999" cy="4299681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143112F-25FA-454D-B83E-6C5693F7C937}"/>
              </a:ext>
            </a:extLst>
          </p:cNvPr>
          <p:cNvGrpSpPr/>
          <p:nvPr userDrawn="1"/>
        </p:nvGrpSpPr>
        <p:grpSpPr>
          <a:xfrm>
            <a:off x="0" y="2219478"/>
            <a:ext cx="12192000" cy="2407758"/>
            <a:chOff x="0" y="1971183"/>
            <a:chExt cx="12192000" cy="240775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C83A652-0B7C-42C5-8070-CECFB91BD067}"/>
                </a:ext>
              </a:extLst>
            </p:cNvPr>
            <p:cNvSpPr/>
            <p:nvPr userDrawn="1"/>
          </p:nvSpPr>
          <p:spPr>
            <a:xfrm>
              <a:off x="0" y="3363514"/>
              <a:ext cx="12192000" cy="10154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r>
                <a:rPr lang="th-TH" sz="3200" b="1" baseline="0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พัฒนาระบบราชการ เพื่อชีวิตที่ดีขึ้นของประชาชน</a:t>
              </a:r>
              <a:endParaRPr lang="en-US" sz="3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algn="ctr">
                <a:lnSpc>
                  <a:spcPct val="100000"/>
                </a:lnSpc>
              </a:pPr>
              <a:r>
                <a:rPr lang="en-US" sz="2800" b="1" baseline="0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GOOD  GOVERNANCE  FOR  BETTER  LIFE</a:t>
              </a:r>
              <a:endParaRPr lang="th-TH" sz="4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B6E770C-1990-4902-909A-A338C6F81D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0713" y="1971183"/>
              <a:ext cx="1490573" cy="11935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0587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438BD-112B-4363-BBA3-E374F16F68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C05144-1E5D-499A-B350-A8362574D6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BF9960-6D90-4A62-ADB1-7F7DB0D6C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4D899-4E29-45D1-9181-B8C3AF4E00F1}" type="datetime1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46A6D4-0DDA-4F10-B032-EA4280EEB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8EA3A4-8E2B-432F-A4FE-D6D8B5521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7E290-76B0-4EA1-9FB1-BF333C18E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63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3B661-61BC-4758-875D-C66BE45B4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DF3EA-7099-49DC-A468-DB0DEC1BF6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C72F0-5866-4CEC-AE60-9F5B79476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ABAC2-5386-43F5-8AE7-7D988D2CDFB8}" type="datetime1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28D9-DF13-4A0E-92E0-7D150359A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5B331A-F2D0-404B-B224-2895C994D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7E290-76B0-4EA1-9FB1-BF333C18E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334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00000">
              <a:schemeClr val="bg1"/>
            </a:gs>
            <a:gs pos="100000">
              <a:srgbClr val="6699FF"/>
            </a:gs>
          </a:gsLst>
          <a:lin ang="5400012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C0E4910-90BB-41C5-8EB5-7DD3904AD2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7" t="25355" r="1" b="9031"/>
          <a:stretch/>
        </p:blipFill>
        <p:spPr>
          <a:xfrm rot="10800000">
            <a:off x="-256941" y="328773"/>
            <a:ext cx="12705882" cy="7145012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2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2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</p:spPr>
      </p:pic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63AE4B9-C42C-19C4-8EB7-173AE51707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7512" y="656932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algn="r">
              <a:defRPr/>
            </a:pPr>
            <a:fld id="{41A61DF1-3BB6-403F-9CC9-71F63F6F4AF1}" type="slidenum">
              <a:rPr lang="th-TH" smtClean="0"/>
              <a:pPr algn="r">
                <a:defRPr/>
              </a:pPr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56246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E3F509-E3B8-4131-B149-CE69071A2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DD98E9-55F8-4013-9CAD-4B0C0C7619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3DA9C-7751-419E-AD07-08A0DF4F8B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57281-791E-48F1-A381-E8A97D965B59}" type="datetime1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347B18-11AD-4AEF-9E95-6CDC7D3407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218A4-29F1-44B8-901E-36494900A3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8523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7E290-76B0-4EA1-9FB1-BF333C18E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584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21C3B38-71CE-1833-2FE1-B7CC56FA2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9105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787E290-76B0-4EA1-9FB1-BF333C18EE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8999999-A6B5-9969-59DB-B0506DE20BB0}"/>
              </a:ext>
            </a:extLst>
          </p:cNvPr>
          <p:cNvSpPr/>
          <p:nvPr userDrawn="1"/>
        </p:nvSpPr>
        <p:spPr>
          <a:xfrm>
            <a:off x="-13648" y="-15861"/>
            <a:ext cx="11627893" cy="41805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สำนักงานคณะกรรมการการพัฒนาระบบราชการ">
            <a:extLst>
              <a:ext uri="{FF2B5EF4-FFF2-40B4-BE49-F238E27FC236}">
                <a16:creationId xmlns:a16="http://schemas.microsoft.com/office/drawing/2014/main" id="{ECB6FAA8-29F3-C880-BCEE-1EB338D514F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6345" y="31427"/>
            <a:ext cx="497291" cy="41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08726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sfis.org/" TargetMode="External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มุมมน 7">
            <a:extLst>
              <a:ext uri="{FF2B5EF4-FFF2-40B4-BE49-F238E27FC236}">
                <a16:creationId xmlns:a16="http://schemas.microsoft.com/office/drawing/2014/main" id="{866BD611-864A-C816-1B39-7C82D7FB6901}"/>
              </a:ext>
            </a:extLst>
          </p:cNvPr>
          <p:cNvSpPr/>
          <p:nvPr/>
        </p:nvSpPr>
        <p:spPr>
          <a:xfrm>
            <a:off x="577272" y="1551709"/>
            <a:ext cx="11037455" cy="2876360"/>
          </a:xfrm>
          <a:prstGeom prst="roundRect">
            <a:avLst/>
          </a:prstGeom>
          <a:solidFill>
            <a:srgbClr val="FADDCA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1169988" algn="l"/>
              </a:tabLst>
              <a:defRPr/>
            </a:pPr>
            <a:r>
              <a:rPr lang="th-TH" sz="48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ตัวชี้วัดการประเมินผลการปฏิบัติราชการของ </a:t>
            </a:r>
          </a:p>
          <a:p>
            <a:pPr algn="ctr">
              <a:tabLst>
                <a:tab pos="1169988" algn="l"/>
              </a:tabLst>
              <a:defRPr/>
            </a:pPr>
            <a:r>
              <a:rPr lang="th-TH" sz="4400" b="1" dirty="0">
                <a:solidFill>
                  <a:srgbClr val="0000FF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กรมกิจการสตรีและสถาบันครอบครัว</a:t>
            </a:r>
          </a:p>
          <a:p>
            <a:pPr algn="ctr">
              <a:tabLst>
                <a:tab pos="1169988" algn="l"/>
              </a:tabLst>
              <a:defRPr/>
            </a:pPr>
            <a:r>
              <a:rPr lang="th-TH" sz="44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ประจำปีงบประมาณ พ.ศ. </a:t>
            </a:r>
            <a:r>
              <a:rPr lang="en-US" sz="4400" b="1" dirty="0" err="1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xxxx</a:t>
            </a:r>
            <a:r>
              <a:rPr lang="en-US" sz="44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- </a:t>
            </a:r>
            <a:r>
              <a:rPr lang="en-US" sz="4400" b="1" dirty="0" err="1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xxxx</a:t>
            </a:r>
            <a:endParaRPr lang="th-TH" sz="4400" b="1" dirty="0">
              <a:solidFill>
                <a:schemeClr val="tx1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A8D66C42-F271-7F2D-89AD-0B7ABFE6B1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41A61DF1-3BB6-403F-9CC9-71F63F6F4AF1}" type="slidenum">
              <a:rPr lang="th-TH" smtClean="0"/>
              <a:pPr algn="r">
                <a:defRPr/>
              </a:pPr>
              <a:t>1</a:t>
            </a:fld>
            <a:endParaRPr lang="th-TH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: มุมมน 2">
            <a:extLst>
              <a:ext uri="{FF2B5EF4-FFF2-40B4-BE49-F238E27FC236}">
                <a16:creationId xmlns:a16="http://schemas.microsoft.com/office/drawing/2014/main" id="{F9BF76B8-284A-E048-413D-E4E92E9D4C91}"/>
              </a:ext>
            </a:extLst>
          </p:cNvPr>
          <p:cNvSpPr/>
          <p:nvPr/>
        </p:nvSpPr>
        <p:spPr>
          <a:xfrm>
            <a:off x="0" y="77231"/>
            <a:ext cx="12192000" cy="47930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การประเมินผลการปฏิบัติราชการของ กรมกิจการสตรีและสถาบันครอบครัว ประจำปีงบประมาณ พ.ศ 2569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- 2570</a:t>
            </a:r>
          </a:p>
        </p:txBody>
      </p:sp>
      <p:sp>
        <p:nvSpPr>
          <p:cNvPr id="7" name="ตัวยึดหมายเลขภาพนิ่ง 21">
            <a:extLst>
              <a:ext uri="{FF2B5EF4-FFF2-40B4-BE49-F238E27FC236}">
                <a16:creationId xmlns:a16="http://schemas.microsoft.com/office/drawing/2014/main" id="{54B2C29B-7B4E-5859-C5BD-15C97518E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460400" y="6412357"/>
            <a:ext cx="731600" cy="52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lvl="0" algn="r" defTabSz="914400" rtl="0" eaLnBrk="1" latinLnBrk="0" hangingPunct="1"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algn="r" defTabSz="914400" rtl="0" eaLnBrk="1" latinLnBrk="0" hangingPunct="1">
              <a:buNone/>
              <a:defRPr sz="1333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2pPr>
            <a:lvl3pPr marL="914400" lvl="2" algn="r" defTabSz="914400" rtl="0" eaLnBrk="1" latinLnBrk="0" hangingPunct="1">
              <a:buNone/>
              <a:defRPr sz="1333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3pPr>
            <a:lvl4pPr marL="1371600" lvl="3" algn="r" defTabSz="914400" rtl="0" eaLnBrk="1" latinLnBrk="0" hangingPunct="1">
              <a:buNone/>
              <a:defRPr sz="1333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4pPr>
            <a:lvl5pPr marL="1828800" lvl="4" algn="r" defTabSz="914400" rtl="0" eaLnBrk="1" latinLnBrk="0" hangingPunct="1">
              <a:buNone/>
              <a:defRPr sz="1333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5pPr>
            <a:lvl6pPr marL="2286000" lvl="5" algn="r" defTabSz="914400" rtl="0" eaLnBrk="1" latinLnBrk="0" hangingPunct="1">
              <a:buNone/>
              <a:defRPr sz="1333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6pPr>
            <a:lvl7pPr marL="2743200" lvl="6" algn="r" defTabSz="914400" rtl="0" eaLnBrk="1" latinLnBrk="0" hangingPunct="1">
              <a:buNone/>
              <a:defRPr sz="1333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7pPr>
            <a:lvl8pPr marL="3200400" lvl="7" algn="r" defTabSz="914400" rtl="0" eaLnBrk="1" latinLnBrk="0" hangingPunct="1">
              <a:buNone/>
              <a:defRPr sz="1333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8pPr>
            <a:lvl9pPr marL="3657600" lvl="8" algn="r" defTabSz="914400" rtl="0" eaLnBrk="1" latinLnBrk="0" hangingPunct="1">
              <a:buNone/>
              <a:defRPr sz="1333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87E290-76B0-4EA1-9FB1-BF333C18EEE2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th-TH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pic>
        <p:nvPicPr>
          <p:cNvPr id="26" name="Picture 2" descr="สำนักงานคณะกรรมการการพัฒนาระบบราชการ">
            <a:extLst>
              <a:ext uri="{FF2B5EF4-FFF2-40B4-BE49-F238E27FC236}">
                <a16:creationId xmlns:a16="http://schemas.microsoft.com/office/drawing/2014/main" id="{F1A7013A-DF0C-A36B-1FCB-3F8A3F3AE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7475" y="162125"/>
            <a:ext cx="49847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5AE1B4D1-710B-F044-C426-82C20D4DE6AC}"/>
              </a:ext>
            </a:extLst>
          </p:cNvPr>
          <p:cNvSpPr txBox="1"/>
          <p:nvPr/>
        </p:nvSpPr>
        <p:spPr>
          <a:xfrm>
            <a:off x="87294" y="626167"/>
            <a:ext cx="2330451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องค์ประกอบการประเมิน</a:t>
            </a:r>
          </a:p>
        </p:txBody>
      </p:sp>
      <p:sp>
        <p:nvSpPr>
          <p:cNvPr id="10" name="สี่เหลี่ยมผืนผ้า: มุมมน 5">
            <a:extLst>
              <a:ext uri="{FF2B5EF4-FFF2-40B4-BE49-F238E27FC236}">
                <a16:creationId xmlns:a16="http://schemas.microsoft.com/office/drawing/2014/main" id="{1F39F06A-E2BE-9420-528C-B33BD84C244D}"/>
              </a:ext>
            </a:extLst>
          </p:cNvPr>
          <p:cNvSpPr/>
          <p:nvPr/>
        </p:nvSpPr>
        <p:spPr>
          <a:xfrm>
            <a:off x="647691" y="1141479"/>
            <a:ext cx="9542684" cy="5508000"/>
          </a:xfrm>
          <a:prstGeom prst="roundRect">
            <a:avLst>
              <a:gd name="adj" fmla="val 5539"/>
            </a:avLst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4" name="ตาราง 13">
            <a:extLst>
              <a:ext uri="{FF2B5EF4-FFF2-40B4-BE49-F238E27FC236}">
                <a16:creationId xmlns:a16="http://schemas.microsoft.com/office/drawing/2014/main" id="{415D5591-8206-C711-1708-E608B1F286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944757"/>
              </p:ext>
            </p:extLst>
          </p:nvPr>
        </p:nvGraphicFramePr>
        <p:xfrm>
          <a:off x="1009168" y="1678912"/>
          <a:ext cx="9020952" cy="2488481"/>
        </p:xfrm>
        <a:graphic>
          <a:graphicData uri="http://schemas.openxmlformats.org/drawingml/2006/table">
            <a:tbl>
              <a:tblPr/>
              <a:tblGrid>
                <a:gridCol w="9020952">
                  <a:extLst>
                    <a:ext uri="{9D8B030D-6E8A-4147-A177-3AD203B41FA5}">
                      <a16:colId xmlns:a16="http://schemas.microsoft.com/office/drawing/2014/main" val="4153547586"/>
                    </a:ext>
                  </a:extLst>
                </a:gridCol>
              </a:tblGrid>
              <a:tr h="3906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</a:p>
                  </a:txBody>
                  <a:tcPr marL="457200" marR="45720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199266"/>
                  </a:ext>
                </a:extLst>
              </a:tr>
              <a:tr h="20978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800" b="0" kern="1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72000" marR="1152000" marT="72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84688"/>
                  </a:ext>
                </a:extLst>
              </a:tr>
            </a:tbl>
          </a:graphicData>
        </a:graphic>
      </p:graphicFrame>
      <p:grpSp>
        <p:nvGrpSpPr>
          <p:cNvPr id="17" name="Group 12">
            <a:extLst>
              <a:ext uri="{FF2B5EF4-FFF2-40B4-BE49-F238E27FC236}">
                <a16:creationId xmlns:a16="http://schemas.microsoft.com/office/drawing/2014/main" id="{C130117E-ED7A-CF36-A159-69A03769376F}"/>
              </a:ext>
            </a:extLst>
          </p:cNvPr>
          <p:cNvGrpSpPr/>
          <p:nvPr/>
        </p:nvGrpSpPr>
        <p:grpSpPr>
          <a:xfrm>
            <a:off x="947787" y="1191568"/>
            <a:ext cx="9082334" cy="468000"/>
            <a:chOff x="411759" y="1374456"/>
            <a:chExt cx="11358022" cy="404482"/>
          </a:xfrm>
        </p:grpSpPr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FC54D9E3-4EB4-13C6-0205-99346C11437D}"/>
                </a:ext>
              </a:extLst>
            </p:cNvPr>
            <p:cNvSpPr/>
            <p:nvPr/>
          </p:nvSpPr>
          <p:spPr>
            <a:xfrm>
              <a:off x="411759" y="1374456"/>
              <a:ext cx="11358022" cy="404482"/>
            </a:xfrm>
            <a:prstGeom prst="rect">
              <a:avLst/>
            </a:pr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TextBox 14">
              <a:extLst>
                <a:ext uri="{FF2B5EF4-FFF2-40B4-BE49-F238E27FC236}">
                  <a16:creationId xmlns:a16="http://schemas.microsoft.com/office/drawing/2014/main" id="{4F440F9A-C165-14C0-9E76-E8C101F257BC}"/>
                </a:ext>
              </a:extLst>
            </p:cNvPr>
            <p:cNvSpPr txBox="1"/>
            <p:nvPr/>
          </p:nvSpPr>
          <p:spPr>
            <a:xfrm>
              <a:off x="558004" y="1401053"/>
              <a:ext cx="8080832" cy="3653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600" b="1" i="0" u="none" strike="noStrike" kern="0" cap="none" spc="-3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การประเมินประสิทธิผลการดำเนินงาน (</a:t>
              </a:r>
              <a:r>
                <a:rPr kumimoji="0" lang="en-US" sz="2600" b="1" i="0" u="none" strike="noStrike" kern="0" cap="none" spc="-3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Performance Base</a:t>
              </a:r>
              <a:r>
                <a:rPr kumimoji="0" lang="th-TH" sz="2600" b="1" i="0" u="none" strike="noStrike" kern="0" cap="none" spc="-3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)</a:t>
              </a:r>
              <a:endParaRPr kumimoji="0" lang="en-US" sz="2600" b="0" i="0" u="none" strike="noStrike" kern="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3" name="วงรี 13">
            <a:extLst>
              <a:ext uri="{FF2B5EF4-FFF2-40B4-BE49-F238E27FC236}">
                <a16:creationId xmlns:a16="http://schemas.microsoft.com/office/drawing/2014/main" id="{0EB5F7D8-90F3-0603-5948-6955336BC4B8}"/>
              </a:ext>
            </a:extLst>
          </p:cNvPr>
          <p:cNvSpPr/>
          <p:nvPr/>
        </p:nvSpPr>
        <p:spPr>
          <a:xfrm>
            <a:off x="661051" y="1186835"/>
            <a:ext cx="432000" cy="432000"/>
          </a:xfrm>
          <a:prstGeom prst="ellipse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1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grpSp>
        <p:nvGrpSpPr>
          <p:cNvPr id="34" name="Group 16">
            <a:extLst>
              <a:ext uri="{FF2B5EF4-FFF2-40B4-BE49-F238E27FC236}">
                <a16:creationId xmlns:a16="http://schemas.microsoft.com/office/drawing/2014/main" id="{47CDCEFB-C9A4-0C05-3FFC-A6745938B5E0}"/>
              </a:ext>
            </a:extLst>
          </p:cNvPr>
          <p:cNvGrpSpPr/>
          <p:nvPr/>
        </p:nvGrpSpPr>
        <p:grpSpPr>
          <a:xfrm>
            <a:off x="947787" y="4189253"/>
            <a:ext cx="9082334" cy="468000"/>
            <a:chOff x="-2012856" y="-4024540"/>
            <a:chExt cx="4414180" cy="468000"/>
          </a:xfrm>
        </p:grpSpPr>
        <p:sp>
          <p:nvSpPr>
            <p:cNvPr id="42" name="Rectangle 17">
              <a:extLst>
                <a:ext uri="{FF2B5EF4-FFF2-40B4-BE49-F238E27FC236}">
                  <a16:creationId xmlns:a16="http://schemas.microsoft.com/office/drawing/2014/main" id="{7EA33A90-631D-AE79-0B34-2A6A5A981E44}"/>
                </a:ext>
              </a:extLst>
            </p:cNvPr>
            <p:cNvSpPr/>
            <p:nvPr/>
          </p:nvSpPr>
          <p:spPr>
            <a:xfrm>
              <a:off x="-2012856" y="-4024540"/>
              <a:ext cx="4414180" cy="468000"/>
            </a:xfrm>
            <a:prstGeom prst="rect">
              <a:avLst/>
            </a:prstGeom>
            <a:solidFill>
              <a:srgbClr val="DAE3F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TextBox 18">
              <a:extLst>
                <a:ext uri="{FF2B5EF4-FFF2-40B4-BE49-F238E27FC236}">
                  <a16:creationId xmlns:a16="http://schemas.microsoft.com/office/drawing/2014/main" id="{8395F171-2C1A-F893-5840-93EDCB8C1263}"/>
                </a:ext>
              </a:extLst>
            </p:cNvPr>
            <p:cNvSpPr txBox="1"/>
            <p:nvPr/>
          </p:nvSpPr>
          <p:spPr>
            <a:xfrm>
              <a:off x="-1948673" y="-3997943"/>
              <a:ext cx="2684140" cy="4226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600" b="1" i="0" u="none" strike="noStrike" kern="0" cap="none" spc="-3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การประเมินศักยภาพในการดำเนินงาน (</a:t>
              </a:r>
              <a:r>
                <a:rPr kumimoji="0" lang="en-US" sz="2600" b="1" i="0" u="none" strike="noStrike" kern="0" cap="none" spc="-3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Potential Base</a:t>
              </a:r>
              <a:r>
                <a:rPr kumimoji="0" lang="th-TH" sz="2600" b="1" i="0" u="none" strike="noStrike" kern="0" cap="none" spc="-3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)</a:t>
              </a:r>
              <a:endParaRPr kumimoji="0" lang="en-US" sz="2600" b="0" i="0" u="none" strike="noStrike" kern="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4" name="วงรี 13">
            <a:extLst>
              <a:ext uri="{FF2B5EF4-FFF2-40B4-BE49-F238E27FC236}">
                <a16:creationId xmlns:a16="http://schemas.microsoft.com/office/drawing/2014/main" id="{7BF44068-88AF-F994-25B6-F291757BBD81}"/>
              </a:ext>
            </a:extLst>
          </p:cNvPr>
          <p:cNvSpPr/>
          <p:nvPr/>
        </p:nvSpPr>
        <p:spPr>
          <a:xfrm>
            <a:off x="661051" y="4184521"/>
            <a:ext cx="432000" cy="432000"/>
          </a:xfrm>
          <a:prstGeom prst="ellipse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2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45" name="Rectangle: Rounded Corners 20">
            <a:extLst>
              <a:ext uri="{FF2B5EF4-FFF2-40B4-BE49-F238E27FC236}">
                <a16:creationId xmlns:a16="http://schemas.microsoft.com/office/drawing/2014/main" id="{8451054A-BFAA-815B-E3C3-30DE90B00E3C}"/>
              </a:ext>
            </a:extLst>
          </p:cNvPr>
          <p:cNvSpPr/>
          <p:nvPr/>
        </p:nvSpPr>
        <p:spPr>
          <a:xfrm>
            <a:off x="9662474" y="1151058"/>
            <a:ext cx="1972763" cy="539283"/>
          </a:xfrm>
          <a:prstGeom prst="roundRect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ร้อยละ 70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46" name="Rectangle: Rounded Corners 21">
            <a:extLst>
              <a:ext uri="{FF2B5EF4-FFF2-40B4-BE49-F238E27FC236}">
                <a16:creationId xmlns:a16="http://schemas.microsoft.com/office/drawing/2014/main" id="{3312012B-D277-E191-8C17-53416004914D}"/>
              </a:ext>
            </a:extLst>
          </p:cNvPr>
          <p:cNvSpPr/>
          <p:nvPr/>
        </p:nvSpPr>
        <p:spPr>
          <a:xfrm>
            <a:off x="9662473" y="4181749"/>
            <a:ext cx="1972763" cy="468000"/>
          </a:xfrm>
          <a:prstGeom prst="round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ร้อยละ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3</a:t>
            </a:r>
            <a:r>
              <a:rPr kumimoji="0" lang="th-TH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0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grpSp>
        <p:nvGrpSpPr>
          <p:cNvPr id="61" name="Group 7">
            <a:extLst>
              <a:ext uri="{FF2B5EF4-FFF2-40B4-BE49-F238E27FC236}">
                <a16:creationId xmlns:a16="http://schemas.microsoft.com/office/drawing/2014/main" id="{99454FAA-EAA2-90D7-4033-4A6FAA194C4C}"/>
              </a:ext>
            </a:extLst>
          </p:cNvPr>
          <p:cNvGrpSpPr/>
          <p:nvPr/>
        </p:nvGrpSpPr>
        <p:grpSpPr>
          <a:xfrm>
            <a:off x="351210" y="2442625"/>
            <a:ext cx="794203" cy="307777"/>
            <a:chOff x="84575" y="2621807"/>
            <a:chExt cx="601136" cy="376288"/>
          </a:xfrm>
        </p:grpSpPr>
        <p:sp>
          <p:nvSpPr>
            <p:cNvPr id="62" name="Rectangle: Rounded Corners 12">
              <a:extLst>
                <a:ext uri="{FF2B5EF4-FFF2-40B4-BE49-F238E27FC236}">
                  <a16:creationId xmlns:a16="http://schemas.microsoft.com/office/drawing/2014/main" id="{BB8C48AE-007C-AE25-B01D-818859D40FE3}"/>
                </a:ext>
              </a:extLst>
            </p:cNvPr>
            <p:cNvSpPr/>
            <p:nvPr/>
          </p:nvSpPr>
          <p:spPr>
            <a:xfrm>
              <a:off x="233162" y="2693367"/>
              <a:ext cx="326234" cy="264081"/>
            </a:xfrm>
            <a:prstGeom prst="roundRect">
              <a:avLst>
                <a:gd name="adj" fmla="val 50000"/>
              </a:avLst>
            </a:prstGeom>
            <a:solidFill>
              <a:srgbClr val="002060"/>
            </a:solidFill>
            <a:ln w="25400" cap="flat" cmpd="sng" algn="ctr">
              <a:solidFill>
                <a:srgbClr val="A18E8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" name="TextBox 16">
              <a:extLst>
                <a:ext uri="{FF2B5EF4-FFF2-40B4-BE49-F238E27FC236}">
                  <a16:creationId xmlns:a16="http://schemas.microsoft.com/office/drawing/2014/main" id="{4B5A74C3-AF6B-D1C1-0BB9-30CAE82B99C2}"/>
                </a:ext>
              </a:extLst>
            </p:cNvPr>
            <p:cNvSpPr txBox="1"/>
            <p:nvPr/>
          </p:nvSpPr>
          <p:spPr>
            <a:xfrm>
              <a:off x="84575" y="2621807"/>
              <a:ext cx="601136" cy="376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แม่บท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endParaRPr>
            </a:p>
          </p:txBody>
        </p:sp>
      </p:grpSp>
      <p:sp>
        <p:nvSpPr>
          <p:cNvPr id="69" name="กล่องข้อความ 68">
            <a:extLst>
              <a:ext uri="{FF2B5EF4-FFF2-40B4-BE49-F238E27FC236}">
                <a16:creationId xmlns:a16="http://schemas.microsoft.com/office/drawing/2014/main" id="{0B191507-917F-0054-A99E-4FB063B102C0}"/>
              </a:ext>
            </a:extLst>
          </p:cNvPr>
          <p:cNvSpPr txBox="1"/>
          <p:nvPr/>
        </p:nvSpPr>
        <p:spPr>
          <a:xfrm>
            <a:off x="978530" y="2067340"/>
            <a:ext cx="3033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ตัวชี้วัดเชิงยุทธศาสตร์สำคัญ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Strategic KPIs</a:t>
            </a:r>
            <a:r>
              <a:rPr kumimoji="0" lang="th-TH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</a:p>
        </p:txBody>
      </p:sp>
      <p:sp>
        <p:nvSpPr>
          <p:cNvPr id="70" name="กล่องข้อความ 69">
            <a:extLst>
              <a:ext uri="{FF2B5EF4-FFF2-40B4-BE49-F238E27FC236}">
                <a16:creationId xmlns:a16="http://schemas.microsoft.com/office/drawing/2014/main" id="{1D334C95-EBCA-4FB0-C288-5FF507552761}"/>
              </a:ext>
            </a:extLst>
          </p:cNvPr>
          <p:cNvSpPr txBox="1"/>
          <p:nvPr/>
        </p:nvSpPr>
        <p:spPr>
          <a:xfrm>
            <a:off x="940086" y="3484331"/>
            <a:ext cx="5218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ตัวชี้วัดตามภารกิจพื้นฐาน/งานตามหน้าที่ความรับผิดชอบหลัก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(Function KPIs)</a:t>
            </a:r>
            <a:endParaRPr kumimoji="0" lang="th-TH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grpSp>
        <p:nvGrpSpPr>
          <p:cNvPr id="76" name="Group 7">
            <a:extLst>
              <a:ext uri="{FF2B5EF4-FFF2-40B4-BE49-F238E27FC236}">
                <a16:creationId xmlns:a16="http://schemas.microsoft.com/office/drawing/2014/main" id="{919E467C-09AA-5B3B-B72D-4018AE0E9B03}"/>
              </a:ext>
            </a:extLst>
          </p:cNvPr>
          <p:cNvGrpSpPr/>
          <p:nvPr/>
        </p:nvGrpSpPr>
        <p:grpSpPr>
          <a:xfrm>
            <a:off x="271427" y="3764815"/>
            <a:ext cx="794203" cy="307777"/>
            <a:chOff x="89572" y="2605128"/>
            <a:chExt cx="601136" cy="376288"/>
          </a:xfrm>
        </p:grpSpPr>
        <p:sp>
          <p:nvSpPr>
            <p:cNvPr id="77" name="Rectangle: Rounded Corners 12">
              <a:extLst>
                <a:ext uri="{FF2B5EF4-FFF2-40B4-BE49-F238E27FC236}">
                  <a16:creationId xmlns:a16="http://schemas.microsoft.com/office/drawing/2014/main" id="{DAAE37A6-D459-26B6-838B-19E0CC306FBD}"/>
                </a:ext>
              </a:extLst>
            </p:cNvPr>
            <p:cNvSpPr/>
            <p:nvPr/>
          </p:nvSpPr>
          <p:spPr>
            <a:xfrm>
              <a:off x="233162" y="2693367"/>
              <a:ext cx="326234" cy="264081"/>
            </a:xfrm>
            <a:prstGeom prst="roundRect">
              <a:avLst>
                <a:gd name="adj" fmla="val 50000"/>
              </a:avLst>
            </a:prstGeom>
            <a:solidFill>
              <a:srgbClr val="A18E80"/>
            </a:solidFill>
            <a:ln w="25400" cap="flat" cmpd="sng" algn="ctr">
              <a:solidFill>
                <a:srgbClr val="A18E8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" name="TextBox 16">
              <a:extLst>
                <a:ext uri="{FF2B5EF4-FFF2-40B4-BE49-F238E27FC236}">
                  <a16:creationId xmlns:a16="http://schemas.microsoft.com/office/drawing/2014/main" id="{9128A7C1-F3E6-5A2A-F5A3-4E818D1FAC0B}"/>
                </a:ext>
              </a:extLst>
            </p:cNvPr>
            <p:cNvSpPr txBox="1"/>
            <p:nvPr/>
          </p:nvSpPr>
          <p:spPr>
            <a:xfrm>
              <a:off x="89572" y="2605128"/>
              <a:ext cx="601136" cy="376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ภารกิจ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endParaRPr>
            </a:p>
          </p:txBody>
        </p:sp>
      </p:grpSp>
      <p:graphicFrame>
        <p:nvGraphicFramePr>
          <p:cNvPr id="48" name="Table 13">
            <a:extLst>
              <a:ext uri="{FF2B5EF4-FFF2-40B4-BE49-F238E27FC236}">
                <a16:creationId xmlns:a16="http://schemas.microsoft.com/office/drawing/2014/main" id="{47F4B1AF-0AD6-4670-9404-F8BD6D5387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709002"/>
              </p:ext>
            </p:extLst>
          </p:nvPr>
        </p:nvGraphicFramePr>
        <p:xfrm>
          <a:off x="995707" y="2392092"/>
          <a:ext cx="8783183" cy="877824"/>
        </p:xfrm>
        <a:graphic>
          <a:graphicData uri="http://schemas.openxmlformats.org/drawingml/2006/table">
            <a:tbl>
              <a:tblPr firstRow="1" bandRow="1"/>
              <a:tblGrid>
                <a:gridCol w="7177258">
                  <a:extLst>
                    <a:ext uri="{9D8B030D-6E8A-4147-A177-3AD203B41FA5}">
                      <a16:colId xmlns:a16="http://schemas.microsoft.com/office/drawing/2014/main" val="623254006"/>
                    </a:ext>
                  </a:extLst>
                </a:gridCol>
                <a:gridCol w="1605925">
                  <a:extLst>
                    <a:ext uri="{9D8B030D-6E8A-4147-A177-3AD203B41FA5}">
                      <a16:colId xmlns:a16="http://schemas.microsoft.com/office/drawing/2014/main" val="1593291283"/>
                    </a:ext>
                  </a:extLst>
                </a:gridCol>
              </a:tblGrid>
              <a:tr h="2224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AutoNum type="arabicPeriod"/>
                        <a:tabLst/>
                        <a:defRPr/>
                      </a:pPr>
                      <a:r>
                        <a:rPr lang="en-US" sz="1800" b="0" kern="1200" spc="0" baseline="0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xxxxxx</a:t>
                      </a:r>
                      <a:endParaRPr lang="th-TH" sz="1800" b="0" kern="1200" spc="0" baseline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AutoNum type="arabicPeriod"/>
                        <a:tabLst/>
                        <a:defRPr/>
                      </a:pPr>
                      <a:r>
                        <a:rPr lang="en-US" sz="1800" b="0" kern="1200" spc="0" baseline="0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xxxxxx</a:t>
                      </a:r>
                      <a:r>
                        <a:rPr lang="th-TH" sz="1800" b="0" kern="1200" spc="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                 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AutoNum type="arabicPeriod"/>
                        <a:tabLst/>
                        <a:defRPr/>
                      </a:pPr>
                      <a:r>
                        <a:rPr lang="en-US" sz="1800" b="0" kern="1200" spc="0" baseline="0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xxxxxx</a:t>
                      </a:r>
                      <a:endParaRPr lang="th-TH" sz="1800" b="0" kern="1200" spc="0" baseline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R="0" marT="27432" marB="274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th-TH" sz="1800" b="1" kern="1200" spc="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            ร้อยละ </a:t>
                      </a:r>
                      <a:r>
                        <a:rPr lang="en-US" sz="1800" b="1" kern="1200" spc="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xx</a:t>
                      </a:r>
                      <a:endParaRPr lang="th-TH" sz="1800" b="1" kern="1200" spc="0" baseline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th-TH" sz="1800" b="1" kern="1200" spc="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            ร้อยละ </a:t>
                      </a:r>
                      <a:r>
                        <a:rPr lang="en-US" sz="1800" b="1" kern="1200" spc="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xx</a:t>
                      </a:r>
                      <a:r>
                        <a:rPr lang="th-TH" sz="1800" b="1" kern="1200" spc="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        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th-TH" sz="1800" b="1" kern="1200" spc="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            ร้อยละ </a:t>
                      </a:r>
                      <a:r>
                        <a:rPr lang="en-US" sz="1800" b="1" kern="1200" spc="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xx</a:t>
                      </a:r>
                      <a:endParaRPr lang="th-TH" sz="1800" b="1" kern="1200" spc="0" baseline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R="0" marT="27432" marB="274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157974"/>
                  </a:ext>
                </a:extLst>
              </a:tr>
            </a:tbl>
          </a:graphicData>
        </a:graphic>
      </p:graphicFrame>
      <p:graphicFrame>
        <p:nvGraphicFramePr>
          <p:cNvPr id="2" name="ตาราง 3">
            <a:extLst>
              <a:ext uri="{FF2B5EF4-FFF2-40B4-BE49-F238E27FC236}">
                <a16:creationId xmlns:a16="http://schemas.microsoft.com/office/drawing/2014/main" id="{672B3B4C-E24F-8581-AB78-0F8FDD1259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612771"/>
              </p:ext>
            </p:extLst>
          </p:nvPr>
        </p:nvGraphicFramePr>
        <p:xfrm>
          <a:off x="1009168" y="4671609"/>
          <a:ext cx="8976921" cy="1600200"/>
        </p:xfrm>
        <a:graphic>
          <a:graphicData uri="http://schemas.openxmlformats.org/drawingml/2006/table">
            <a:tbl>
              <a:tblPr/>
              <a:tblGrid>
                <a:gridCol w="7976445">
                  <a:extLst>
                    <a:ext uri="{9D8B030D-6E8A-4147-A177-3AD203B41FA5}">
                      <a16:colId xmlns:a16="http://schemas.microsoft.com/office/drawing/2014/main" val="2162807134"/>
                    </a:ext>
                  </a:extLst>
                </a:gridCol>
                <a:gridCol w="1000476">
                  <a:extLst>
                    <a:ext uri="{9D8B030D-6E8A-4147-A177-3AD203B41FA5}">
                      <a16:colId xmlns:a16="http://schemas.microsoft.com/office/drawing/2014/main" val="2735314823"/>
                    </a:ext>
                  </a:extLst>
                </a:gridCol>
              </a:tblGrid>
              <a:tr h="2688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th-TH" sz="1800" b="0" kern="100" spc="-3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5. </a:t>
                      </a:r>
                      <a:r>
                        <a:rPr lang="en-US" sz="1800" b="0" kern="100" spc="-30" baseline="0" dirty="0" err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xxxxx</a:t>
                      </a:r>
                      <a:endParaRPr lang="en-US" sz="1800" b="0" kern="100" spc="-30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36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th-TH" sz="1800" b="1" kern="1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ร้อยละ  </a:t>
                      </a:r>
                      <a:r>
                        <a:rPr lang="en-US" sz="1800" b="1" kern="1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xx</a:t>
                      </a:r>
                    </a:p>
                  </a:txBody>
                  <a:tcPr marL="108000" marR="36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84688"/>
                  </a:ext>
                </a:extLst>
              </a:tr>
              <a:tr h="2688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65113" marR="0" indent="-265113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th-TH" sz="1800" b="0" kern="1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6. </a:t>
                      </a:r>
                      <a:r>
                        <a:rPr lang="en-US" sz="1800" b="0" kern="100" dirty="0" err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xxxx</a:t>
                      </a:r>
                      <a:endParaRPr lang="en-US" sz="1800" b="0" kern="1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36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th-TH" sz="1800" b="1" kern="1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ร้อยละ  </a:t>
                      </a:r>
                      <a:r>
                        <a:rPr lang="en-US" sz="1800" b="1" kern="1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xx</a:t>
                      </a:r>
                    </a:p>
                  </a:txBody>
                  <a:tcPr marL="108000" marR="36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491792"/>
                  </a:ext>
                </a:extLst>
              </a:tr>
              <a:tr h="2688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8000" marR="0" indent="-288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7. </a:t>
                      </a:r>
                      <a:r>
                        <a:rPr lang="en-US" sz="1800" b="0" kern="100" dirty="0" err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xxxxx</a:t>
                      </a:r>
                      <a:endParaRPr lang="en-US" sz="1800" b="0" kern="100" spc="-20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36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th-TH" sz="1800" b="1" kern="1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ร้อยละ  </a:t>
                      </a:r>
                      <a:r>
                        <a:rPr lang="en-US" sz="1800" b="1" kern="1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xx</a:t>
                      </a:r>
                    </a:p>
                  </a:txBody>
                  <a:tcPr marL="108000" marR="360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56687"/>
                  </a:ext>
                </a:extLst>
              </a:tr>
              <a:tr h="2688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th-TH" sz="1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36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18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108000" marR="360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733193"/>
                  </a:ext>
                </a:extLst>
              </a:tr>
              <a:tr h="2688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th-TH" sz="1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36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18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108000" marR="360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5930741"/>
                  </a:ext>
                </a:extLst>
              </a:tr>
            </a:tbl>
          </a:graphicData>
        </a:graphic>
      </p:graphicFrame>
      <p:sp>
        <p:nvSpPr>
          <p:cNvPr id="4" name="Rectangle: Rounded Corners 22">
            <a:extLst>
              <a:ext uri="{FF2B5EF4-FFF2-40B4-BE49-F238E27FC236}">
                <a16:creationId xmlns:a16="http://schemas.microsoft.com/office/drawing/2014/main" id="{36D4608B-3204-3744-AA70-6F23788C67FA}"/>
              </a:ext>
            </a:extLst>
          </p:cNvPr>
          <p:cNvSpPr/>
          <p:nvPr/>
        </p:nvSpPr>
        <p:spPr>
          <a:xfrm>
            <a:off x="9755928" y="6231568"/>
            <a:ext cx="1879307" cy="468000"/>
          </a:xfrm>
          <a:prstGeom prst="roundRect">
            <a:avLst/>
          </a:prstGeom>
          <a:solidFill>
            <a:srgbClr val="54823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ร้อยละ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10</a:t>
            </a:r>
            <a:r>
              <a:rPr kumimoji="0" lang="th-TH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0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graphicFrame>
        <p:nvGraphicFramePr>
          <p:cNvPr id="36" name="Table 13">
            <a:extLst>
              <a:ext uri="{FF2B5EF4-FFF2-40B4-BE49-F238E27FC236}">
                <a16:creationId xmlns:a16="http://schemas.microsoft.com/office/drawing/2014/main" id="{C90F3041-0091-4D80-BF0F-66AAF745B0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33221"/>
              </p:ext>
            </p:extLst>
          </p:nvPr>
        </p:nvGraphicFramePr>
        <p:xfrm>
          <a:off x="940086" y="3838450"/>
          <a:ext cx="8783183" cy="281813"/>
        </p:xfrm>
        <a:graphic>
          <a:graphicData uri="http://schemas.openxmlformats.org/drawingml/2006/table">
            <a:tbl>
              <a:tblPr firstRow="1" bandRow="1"/>
              <a:tblGrid>
                <a:gridCol w="7177258">
                  <a:extLst>
                    <a:ext uri="{9D8B030D-6E8A-4147-A177-3AD203B41FA5}">
                      <a16:colId xmlns:a16="http://schemas.microsoft.com/office/drawing/2014/main" val="623254006"/>
                    </a:ext>
                  </a:extLst>
                </a:gridCol>
                <a:gridCol w="1605925">
                  <a:extLst>
                    <a:ext uri="{9D8B030D-6E8A-4147-A177-3AD203B41FA5}">
                      <a16:colId xmlns:a16="http://schemas.microsoft.com/office/drawing/2014/main" val="1593291283"/>
                    </a:ext>
                  </a:extLst>
                </a:gridCol>
              </a:tblGrid>
              <a:tr h="2224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th-TH" sz="1800" b="0" kern="1200" spc="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4. </a:t>
                      </a:r>
                      <a:r>
                        <a:rPr lang="en-US" sz="1800" b="0" kern="1200" spc="0" baseline="0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xxxxxx</a:t>
                      </a:r>
                      <a:endParaRPr lang="th-TH" sz="1800" b="0" kern="1200" spc="0" baseline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R="0" marT="27432" marB="274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th-TH" sz="1800" b="1" kern="1200" spc="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             ร้อยละ</a:t>
                      </a:r>
                      <a:r>
                        <a:rPr lang="en-US" sz="1800" b="1" kern="1200" spc="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 xx</a:t>
                      </a:r>
                      <a:endParaRPr lang="th-TH" sz="1800" b="1" kern="1200" spc="0" baseline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R="0" marT="27432" marB="274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15797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43D305-DBA2-016E-0C80-B7BFCBCB3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C3029B-0EC2-C93D-6983-AA340C100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87E290-76B0-4EA1-9FB1-BF333C18EE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2D4AF372-8EF4-FB8A-8750-78D4D5FE25A3}"/>
              </a:ext>
            </a:extLst>
          </p:cNvPr>
          <p:cNvSpPr txBox="1">
            <a:spLocks/>
          </p:cNvSpPr>
          <p:nvPr/>
        </p:nvSpPr>
        <p:spPr>
          <a:xfrm>
            <a:off x="9318523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87E290-76B0-4EA1-9FB1-BF333C18EE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oogle Shape;254;p8">
            <a:extLst>
              <a:ext uri="{FF2B5EF4-FFF2-40B4-BE49-F238E27FC236}">
                <a16:creationId xmlns:a16="http://schemas.microsoft.com/office/drawing/2014/main" id="{3C847313-C3F2-DAED-7F19-888B29A34B28}"/>
              </a:ext>
            </a:extLst>
          </p:cNvPr>
          <p:cNvSpPr/>
          <p:nvPr/>
        </p:nvSpPr>
        <p:spPr>
          <a:xfrm>
            <a:off x="7853769" y="1346624"/>
            <a:ext cx="4330729" cy="302835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 SarabunPSK" panose="020B0500040200020003" pitchFamily="34" charset="-34"/>
              <a:ea typeface="Calibri"/>
              <a:cs typeface="TH SarabunPSK" panose="020B0500040200020003" pitchFamily="34" charset="-34"/>
              <a:sym typeface="Calibri"/>
            </a:endParaRPr>
          </a:p>
        </p:txBody>
      </p:sp>
      <p:sp>
        <p:nvSpPr>
          <p:cNvPr id="6" name="Google Shape;255;p8">
            <a:extLst>
              <a:ext uri="{FF2B5EF4-FFF2-40B4-BE49-F238E27FC236}">
                <a16:creationId xmlns:a16="http://schemas.microsoft.com/office/drawing/2014/main" id="{802886F0-8EF1-1172-6E71-4CC61983D74E}"/>
              </a:ext>
            </a:extLst>
          </p:cNvPr>
          <p:cNvSpPr/>
          <p:nvPr/>
        </p:nvSpPr>
        <p:spPr>
          <a:xfrm>
            <a:off x="-13648" y="-15861"/>
            <a:ext cx="11046775" cy="41805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 SarabunPSK" panose="020B0500040200020003" pitchFamily="34" charset="-34"/>
              <a:ea typeface="Calibri"/>
              <a:cs typeface="TH SarabunPSK" panose="020B0500040200020003" pitchFamily="34" charset="-34"/>
              <a:sym typeface="Calibri"/>
            </a:endParaRPr>
          </a:p>
        </p:txBody>
      </p:sp>
      <p:sp>
        <p:nvSpPr>
          <p:cNvPr id="8" name="Google Shape;257;p8">
            <a:extLst>
              <a:ext uri="{FF2B5EF4-FFF2-40B4-BE49-F238E27FC236}">
                <a16:creationId xmlns:a16="http://schemas.microsoft.com/office/drawing/2014/main" id="{D01D8188-6B9F-F302-D5D9-9489943F158A}"/>
              </a:ext>
            </a:extLst>
          </p:cNvPr>
          <p:cNvSpPr/>
          <p:nvPr/>
        </p:nvSpPr>
        <p:spPr>
          <a:xfrm>
            <a:off x="9976513" y="6400800"/>
            <a:ext cx="2229133" cy="470847"/>
          </a:xfrm>
          <a:prstGeom prst="rect">
            <a:avLst/>
          </a:prstGeom>
          <a:solidFill>
            <a:srgbClr val="FFBD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 SarabunPSK" panose="020B0500040200020003" pitchFamily="34" charset="-34"/>
              <a:ea typeface="Calibri"/>
              <a:cs typeface="TH SarabunPSK" panose="020B0500040200020003" pitchFamily="34" charset="-34"/>
              <a:sym typeface="Calibri"/>
            </a:endParaRPr>
          </a:p>
        </p:txBody>
      </p:sp>
      <p:sp>
        <p:nvSpPr>
          <p:cNvPr id="9" name="Google Shape;259;p8">
            <a:extLst>
              <a:ext uri="{FF2B5EF4-FFF2-40B4-BE49-F238E27FC236}">
                <a16:creationId xmlns:a16="http://schemas.microsoft.com/office/drawing/2014/main" id="{68440133-2092-FB79-70FB-38C96866EC85}"/>
              </a:ext>
            </a:extLst>
          </p:cNvPr>
          <p:cNvSpPr/>
          <p:nvPr/>
        </p:nvSpPr>
        <p:spPr>
          <a:xfrm>
            <a:off x="123080" y="360955"/>
            <a:ext cx="7102583" cy="387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85838" marR="0" lvl="0" indent="-985838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arabun"/>
              <a:buNone/>
              <a:tabLst/>
              <a:defRPr/>
            </a:pPr>
            <a:r>
              <a:rPr kumimoji="0" lang="th-TH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ตัวชี้วัด 1 </a:t>
            </a:r>
            <a:r>
              <a:rPr kumimoji="0" lang="th-TH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:</a:t>
            </a:r>
            <a:endParaRPr kumimoji="0" lang="th-TH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</p:txBody>
      </p:sp>
      <p:sp>
        <p:nvSpPr>
          <p:cNvPr id="10" name="Google Shape;260;p8">
            <a:extLst>
              <a:ext uri="{FF2B5EF4-FFF2-40B4-BE49-F238E27FC236}">
                <a16:creationId xmlns:a16="http://schemas.microsoft.com/office/drawing/2014/main" id="{2411F644-9EE0-E7A1-28DB-7171D1296DF8}"/>
              </a:ext>
            </a:extLst>
          </p:cNvPr>
          <p:cNvSpPr/>
          <p:nvPr/>
        </p:nvSpPr>
        <p:spPr>
          <a:xfrm>
            <a:off x="7976638" y="661589"/>
            <a:ext cx="1221809" cy="40011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Sarabun"/>
              <a:buNone/>
              <a:tabLst/>
              <a:defRPr/>
            </a:pPr>
            <a:r>
              <a:rPr kumimoji="0" lang="th-TH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รหัส :110101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  <a:sym typeface="Arial"/>
            </a:endParaRPr>
          </a:p>
        </p:txBody>
      </p:sp>
      <p:sp>
        <p:nvSpPr>
          <p:cNvPr id="11" name="Google Shape;262;p8">
            <a:extLst>
              <a:ext uri="{FF2B5EF4-FFF2-40B4-BE49-F238E27FC236}">
                <a16:creationId xmlns:a16="http://schemas.microsoft.com/office/drawing/2014/main" id="{686A24DC-F5EA-42F1-74C1-038C4645C14F}"/>
              </a:ext>
            </a:extLst>
          </p:cNvPr>
          <p:cNvSpPr/>
          <p:nvPr/>
        </p:nvSpPr>
        <p:spPr>
          <a:xfrm>
            <a:off x="8672701" y="1585933"/>
            <a:ext cx="3459056" cy="486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arabun"/>
              <a:buNone/>
              <a:tabLst/>
              <a:defRPr/>
            </a:pPr>
            <a:r>
              <a:rPr kumimoji="0" lang="th-TH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ยุทธศาสตร์ชาติ </a:t>
            </a:r>
            <a:r>
              <a:rPr kumimoji="0" lang="th-TH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: การพัฒนาและเสริมสร้างศักยภาพทรัพยากรมนุษย์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</p:txBody>
      </p:sp>
      <p:graphicFrame>
        <p:nvGraphicFramePr>
          <p:cNvPr id="13" name="Google Shape;267;p8">
            <a:extLst>
              <a:ext uri="{FF2B5EF4-FFF2-40B4-BE49-F238E27FC236}">
                <a16:creationId xmlns:a16="http://schemas.microsoft.com/office/drawing/2014/main" id="{DCD41F60-16A4-5791-2A94-4BE3A0D2FB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6625918"/>
              </p:ext>
            </p:extLst>
          </p:nvPr>
        </p:nvGraphicFramePr>
        <p:xfrm>
          <a:off x="170839" y="3159296"/>
          <a:ext cx="7565500" cy="100623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731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870">
                  <a:extLst>
                    <a:ext uri="{9D8B030D-6E8A-4147-A177-3AD203B41FA5}">
                      <a16:colId xmlns:a16="http://schemas.microsoft.com/office/drawing/2014/main" val="275476671"/>
                    </a:ext>
                  </a:extLst>
                </a:gridCol>
                <a:gridCol w="731870">
                  <a:extLst>
                    <a:ext uri="{9D8B030D-6E8A-4147-A177-3AD203B41FA5}">
                      <a16:colId xmlns:a16="http://schemas.microsoft.com/office/drawing/2014/main" val="390194430"/>
                    </a:ext>
                  </a:extLst>
                </a:gridCol>
                <a:gridCol w="7935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35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35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9357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69163"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200" b="1" u="none" strike="noStrike" cap="none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ข้อมูลพื้นฐาน (Baseline)</a:t>
                      </a:r>
                      <a:endParaRPr sz="1200" b="1" u="none" strike="noStrike" cap="none" dirty="0">
                        <a:solidFill>
                          <a:schemeClr val="dk1"/>
                        </a:solidFill>
                        <a:latin typeface="TH SarabunPSK" panose="020B0500040200020003" pitchFamily="34" charset="-34"/>
                        <a:ea typeface="Sarabun"/>
                        <a:cs typeface="TH SarabunPSK" panose="020B0500040200020003" pitchFamily="34" charset="-34"/>
                        <a:sym typeface="Sarabu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ค่าเป้าหมาย 2566 – 2570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1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200" b="1" u="none" strike="noStrike" cap="none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Sarabun"/>
                        </a:rPr>
                        <a:t>2564</a:t>
                      </a:r>
                      <a:endParaRPr sz="12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200" b="1" u="none" strike="noStrike" cap="none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2565</a:t>
                      </a:r>
                      <a:endParaRPr sz="12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200" b="1" u="none" strike="noStrike" cap="none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2566</a:t>
                      </a:r>
                      <a:endParaRPr sz="1200" b="1" dirty="0">
                        <a:highlight>
                          <a:srgbClr val="FFFF00"/>
                        </a:highligh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2567</a:t>
                      </a:r>
                      <a:endParaRPr sz="12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2568</a:t>
                      </a:r>
                      <a:endParaRPr sz="12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2566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200" b="1" u="none" strike="noStrike" cap="none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2567</a:t>
                      </a:r>
                      <a:endParaRPr sz="12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200" b="1" u="none" strike="noStrike" cap="none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2568</a:t>
                      </a:r>
                      <a:endParaRPr sz="12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200" b="1" u="none" strike="noStrike" cap="none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256</a:t>
                      </a:r>
                      <a:r>
                        <a:rPr lang="th-TH" sz="1200" b="1" u="none" strike="noStrike" cap="none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9</a:t>
                      </a:r>
                      <a:r>
                        <a:rPr lang="th-TH" sz="1200" u="none" strike="noStrike" cap="none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*</a:t>
                      </a:r>
                      <a:endParaRPr sz="12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200" b="1" u="none" strike="noStrike" cap="none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2570</a:t>
                      </a:r>
                      <a:endParaRPr sz="12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5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sz="12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sz="12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200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71.47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200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73.12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73.51</a:t>
                      </a:r>
                      <a:endParaRPr lang="th-TH" sz="1200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1600"/>
                        <a:buFont typeface="Sarabun"/>
                        <a:buNone/>
                      </a:pPr>
                      <a:r>
                        <a:rPr lang="th-TH" sz="1200" u="none" strike="noStrike" cap="none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-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th-TH" sz="1200" kern="1200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-</a:t>
                      </a:r>
                      <a:endParaRPr lang="en-US" sz="1200" kern="1200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1600"/>
                        <a:buFont typeface="Sarabun"/>
                        <a:buNone/>
                        <a:tabLst/>
                        <a:defRPr/>
                      </a:pPr>
                      <a:r>
                        <a:rPr lang="th-TH" sz="1200" kern="1200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ค่าดัชนี </a:t>
                      </a:r>
                      <a:br>
                        <a:rPr lang="th-TH" sz="1200" kern="1200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</a:br>
                      <a:r>
                        <a:rPr lang="th-TH" sz="1200" kern="1200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ปี 2568 + 0.5</a:t>
                      </a:r>
                      <a:endParaRPr lang="en-US" sz="1200" kern="1200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1600"/>
                        <a:buFont typeface="Sarabun"/>
                        <a:buNone/>
                        <a:tabLst/>
                        <a:defRPr/>
                      </a:pPr>
                      <a:r>
                        <a:rPr lang="th-TH" sz="1200" kern="1200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ค่าดัชนี </a:t>
                      </a:r>
                      <a:br>
                        <a:rPr lang="th-TH" sz="1200" kern="1200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</a:br>
                      <a:r>
                        <a:rPr lang="th-TH" sz="1200" kern="1200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ปี 2569 + 0.5</a:t>
                      </a:r>
                      <a:endParaRPr lang="th-TH" sz="12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8206708"/>
                  </a:ext>
                </a:extLst>
              </a:tr>
            </a:tbl>
          </a:graphicData>
        </a:graphic>
      </p:graphicFrame>
      <p:cxnSp>
        <p:nvCxnSpPr>
          <p:cNvPr id="14" name="Google Shape;268;p8">
            <a:extLst>
              <a:ext uri="{FF2B5EF4-FFF2-40B4-BE49-F238E27FC236}">
                <a16:creationId xmlns:a16="http://schemas.microsoft.com/office/drawing/2014/main" id="{71853E95-033D-0346-7DDA-3EFA0BC47A79}"/>
              </a:ext>
            </a:extLst>
          </p:cNvPr>
          <p:cNvCxnSpPr>
            <a:cxnSpLocks/>
            <a:stCxn id="10" idx="3"/>
            <a:endCxn id="5" idx="0"/>
          </p:cNvCxnSpPr>
          <p:nvPr/>
        </p:nvCxnSpPr>
        <p:spPr>
          <a:xfrm>
            <a:off x="9198447" y="861644"/>
            <a:ext cx="820687" cy="484980"/>
          </a:xfrm>
          <a:prstGeom prst="bentConnector2">
            <a:avLst/>
          </a:prstGeom>
          <a:noFill/>
          <a:ln w="9525" cap="flat" cmpd="sng">
            <a:solidFill>
              <a:srgbClr val="3B9B33"/>
            </a:solidFill>
            <a:prstDash val="solid"/>
            <a:miter lim="800000"/>
            <a:headEnd type="oval" w="med" len="med"/>
            <a:tailEnd type="oval" w="med" len="med"/>
          </a:ln>
        </p:spPr>
      </p:cxnSp>
      <p:graphicFrame>
        <p:nvGraphicFramePr>
          <p:cNvPr id="15" name="Google Shape;269;p8">
            <a:extLst>
              <a:ext uri="{FF2B5EF4-FFF2-40B4-BE49-F238E27FC236}">
                <a16:creationId xmlns:a16="http://schemas.microsoft.com/office/drawing/2014/main" id="{5079B76B-1CE4-1CB8-2C02-C2B05A6C6E18}"/>
              </a:ext>
            </a:extLst>
          </p:cNvPr>
          <p:cNvGraphicFramePr/>
          <p:nvPr>
            <p:extLst/>
          </p:nvPr>
        </p:nvGraphicFramePr>
        <p:xfrm>
          <a:off x="7967514" y="3198319"/>
          <a:ext cx="3880000" cy="965416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85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6501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400" u="none" strike="noStrike" cap="none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ค่าเป้าหมาย</a:t>
                      </a:r>
                      <a:endParaRPr sz="1400" u="none" strike="noStrike" cap="none" dirty="0">
                        <a:solidFill>
                          <a:schemeClr val="dk1"/>
                        </a:solidFill>
                        <a:latin typeface="TH SarabunPSK" panose="020B0500040200020003" pitchFamily="34" charset="-34"/>
                        <a:ea typeface="Sarabun"/>
                        <a:cs typeface="TH SarabunPSK" panose="020B0500040200020003" pitchFamily="34" charset="-34"/>
                        <a:sym typeface="Sarabu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2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600" u="none" strike="noStrike" cap="none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2561-2565</a:t>
                      </a:r>
                      <a:endParaRPr sz="18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400" u="none" strike="noStrike" cap="none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2566-2570</a:t>
                      </a:r>
                      <a:endParaRPr sz="16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400" u="none" strike="noStrike" cap="none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2571-2575</a:t>
                      </a:r>
                      <a:endParaRPr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400" u="none" strike="noStrike" cap="none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2576-2580</a:t>
                      </a:r>
                      <a:endParaRPr sz="16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3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600" b="0" u="none" strike="noStrike" cap="none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-</a:t>
                      </a:r>
                      <a:endParaRPr sz="1600" b="0" u="none" strike="noStrike" cap="none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TH SarabunPSK" panose="020B0500040200020003" pitchFamily="34" charset="-34"/>
                        <a:ea typeface="Sarabun"/>
                        <a:cs typeface="TH SarabunPSK" panose="020B0500040200020003" pitchFamily="34" charset="-34"/>
                        <a:sym typeface="Sarabu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400" dirty="0">
                        <a:solidFill>
                          <a:srgbClr val="008000"/>
                        </a:solidFill>
                        <a:effectLst/>
                      </a:endParaRPr>
                    </a:p>
                  </a:txBody>
                  <a:tcPr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400" dirty="0">
                        <a:effectLst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400" dirty="0">
                        <a:effectLst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Google Shape;270;p8">
            <a:extLst>
              <a:ext uri="{FF2B5EF4-FFF2-40B4-BE49-F238E27FC236}">
                <a16:creationId xmlns:a16="http://schemas.microsoft.com/office/drawing/2014/main" id="{9C9BDD65-A871-1FA0-4BC0-AAAA915E2058}"/>
              </a:ext>
            </a:extLst>
          </p:cNvPr>
          <p:cNvSpPr/>
          <p:nvPr/>
        </p:nvSpPr>
        <p:spPr>
          <a:xfrm>
            <a:off x="49695" y="6268476"/>
            <a:ext cx="5139525" cy="264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46100" marR="0" lvl="0" indent="-5461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arabun"/>
              <a:buNone/>
              <a:tabLst/>
              <a:defRPr/>
            </a:pPr>
            <a:r>
              <a:rPr kumimoji="0" lang="th-TH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ผู้รับผิดชอบการรายงานผล </a:t>
            </a:r>
            <a:r>
              <a:rPr kumimoji="0" lang="th-TH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: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 </a:t>
            </a:r>
            <a:r>
              <a:rPr kumimoji="0" lang="th-TH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กรมกิจการสตรีและสถาบันครอบครัว   กองส่งเสริมสถาบันครอบครัว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</p:txBody>
      </p:sp>
      <p:sp>
        <p:nvSpPr>
          <p:cNvPr id="17" name="Google Shape;271;p8">
            <a:extLst>
              <a:ext uri="{FF2B5EF4-FFF2-40B4-BE49-F238E27FC236}">
                <a16:creationId xmlns:a16="http://schemas.microsoft.com/office/drawing/2014/main" id="{6E91AD19-71E4-D024-F0B5-8D70F77AC11E}"/>
              </a:ext>
            </a:extLst>
          </p:cNvPr>
          <p:cNvSpPr/>
          <p:nvPr/>
        </p:nvSpPr>
        <p:spPr>
          <a:xfrm>
            <a:off x="49695" y="6555053"/>
            <a:ext cx="1599188" cy="264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46100" marR="0" lvl="0" indent="-5461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arabun"/>
              <a:buNone/>
              <a:tabLst/>
              <a:defRPr/>
            </a:pPr>
            <a:r>
              <a:rPr kumimoji="0" lang="th-TH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ช่วงเวลารายงานผล </a:t>
            </a:r>
            <a:r>
              <a:rPr kumimoji="0" lang="th-TH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: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 </a:t>
            </a:r>
            <a:r>
              <a:rPr kumimoji="0" lang="th-TH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รายปี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</p:txBody>
      </p:sp>
      <p:pic>
        <p:nvPicPr>
          <p:cNvPr id="19" name="Google Shape;273;p8">
            <a:extLst>
              <a:ext uri="{FF2B5EF4-FFF2-40B4-BE49-F238E27FC236}">
                <a16:creationId xmlns:a16="http://schemas.microsoft.com/office/drawing/2014/main" id="{DAD2AB14-F4A6-8233-FD07-A17175F31243}"/>
              </a:ext>
            </a:extLst>
          </p:cNvPr>
          <p:cNvPicPr preferRelativeResize="0"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17144" y="1493094"/>
            <a:ext cx="621792" cy="607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74;p8">
            <a:extLst>
              <a:ext uri="{FF2B5EF4-FFF2-40B4-BE49-F238E27FC236}">
                <a16:creationId xmlns:a16="http://schemas.microsoft.com/office/drawing/2014/main" id="{AA0E457C-EF4F-E17F-0BF8-EE8927CE2E22}"/>
              </a:ext>
            </a:extLst>
          </p:cNvPr>
          <p:cNvPicPr preferRelativeResize="0"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17144" y="2058754"/>
            <a:ext cx="621792" cy="61569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id="{E1547ED5-F490-4FB0-065E-531FBDE72E4E}"/>
              </a:ext>
            </a:extLst>
          </p:cNvPr>
          <p:cNvSpPr txBox="1">
            <a:spLocks/>
          </p:cNvSpPr>
          <p:nvPr/>
        </p:nvSpPr>
        <p:spPr>
          <a:xfrm>
            <a:off x="9399105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87E290-76B0-4EA1-9FB1-BF333C18EE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23BCB6A-46E8-0D96-37A2-BCDF636B46DD}"/>
              </a:ext>
            </a:extLst>
          </p:cNvPr>
          <p:cNvSpPr/>
          <p:nvPr/>
        </p:nvSpPr>
        <p:spPr>
          <a:xfrm>
            <a:off x="7778012" y="2826131"/>
            <a:ext cx="4379998" cy="442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24000" marR="0" lvl="0" indent="-15240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4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เป้าหมายระดับแผนแม่บทย่อย </a:t>
            </a:r>
            <a:r>
              <a:rPr kumimoji="0" lang="en-US" sz="14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: </a:t>
            </a:r>
            <a:r>
              <a:rPr kumimoji="0" lang="th-TH" sz="14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ครอบครัวไทยมีความเข้มแข็ง และมีจิตสำนึก ความเป็นไทย</a:t>
            </a:r>
            <a:r>
              <a:rPr kumimoji="0" lang="th-TH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ดำรงชีวิตแบบพอเพียงมากขึ้น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1B717AC-62FC-79B9-F49F-A0F660525800}"/>
              </a:ext>
            </a:extLst>
          </p:cNvPr>
          <p:cNvSpPr/>
          <p:nvPr/>
        </p:nvSpPr>
        <p:spPr>
          <a:xfrm>
            <a:off x="7792018" y="2591498"/>
            <a:ext cx="4455927" cy="269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39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แผนแม่บทย่อย </a:t>
            </a:r>
            <a:r>
              <a:rPr kumimoji="0" lang="en-US" sz="139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: </a:t>
            </a:r>
            <a:r>
              <a:rPr kumimoji="0" lang="th-TH" sz="139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การสร้างสภาพแวดล้อมที่เอื้อต่อการพัฒนาและเสริมสร้างศักยภาพมนุษย์</a:t>
            </a:r>
            <a:endParaRPr kumimoji="0" lang="en-US" sz="1390" b="0" i="0" u="none" strike="noStrike" kern="1200" cap="none" spc="-2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67860EE-A342-DD7B-771E-CFF82885BF36}"/>
              </a:ext>
            </a:extLst>
          </p:cNvPr>
          <p:cNvSpPr/>
          <p:nvPr/>
        </p:nvSpPr>
        <p:spPr>
          <a:xfrm>
            <a:off x="8685519" y="2202462"/>
            <a:ext cx="3498979" cy="259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แผนแม่บท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:</a:t>
            </a: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ประเด็นที่ 11 ศักยภาพคนตลอดช่วงชีวิต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B512981-B4CF-628B-6A73-68855BF84BA4}"/>
              </a:ext>
            </a:extLst>
          </p:cNvPr>
          <p:cNvSpPr txBox="1"/>
          <p:nvPr/>
        </p:nvSpPr>
        <p:spPr>
          <a:xfrm>
            <a:off x="10116750" y="1211568"/>
            <a:ext cx="1994055" cy="275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มาตรฐานครอบครัวเข้มแข็ง (คะแนน)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5BDB77D-DBC7-8D57-1AA0-120C3370F599}"/>
              </a:ext>
            </a:extLst>
          </p:cNvPr>
          <p:cNvSpPr txBox="1"/>
          <p:nvPr/>
        </p:nvSpPr>
        <p:spPr bwMode="white">
          <a:xfrm>
            <a:off x="123081" y="-15861"/>
            <a:ext cx="8083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รายละเอียดตัวชี้วัด</a:t>
            </a:r>
            <a:endParaRPr kumimoji="0" lang="th-TH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graphicFrame>
        <p:nvGraphicFramePr>
          <p:cNvPr id="31" name="Table 33">
            <a:extLst>
              <a:ext uri="{FF2B5EF4-FFF2-40B4-BE49-F238E27FC236}">
                <a16:creationId xmlns:a16="http://schemas.microsoft.com/office/drawing/2014/main" id="{B96D1BD4-4C0C-A23D-6335-0445FFC873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615581"/>
              </p:ext>
            </p:extLst>
          </p:nvPr>
        </p:nvGraphicFramePr>
        <p:xfrm>
          <a:off x="142946" y="4153373"/>
          <a:ext cx="7649072" cy="1053468"/>
        </p:xfrm>
        <a:graphic>
          <a:graphicData uri="http://schemas.openxmlformats.org/drawingml/2006/table">
            <a:tbl>
              <a:tblPr firstRow="1" bandRow="1"/>
              <a:tblGrid>
                <a:gridCol w="17772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1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06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302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kern="1200" noProof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เกณฑ์การประเมิน รอบ </a:t>
                      </a:r>
                      <a:r>
                        <a:rPr lang="en-US" sz="1400" kern="1200" noProof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6</a:t>
                      </a:r>
                      <a:r>
                        <a:rPr lang="th-TH" sz="1400" kern="1200" noProof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เดือน ปี 2569</a:t>
                      </a:r>
                      <a:endParaRPr lang="en-US" sz="1400" kern="1200" noProof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6000" marR="72000" marT="43738" marB="4373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000" b="1" dirty="0">
                        <a:solidFill>
                          <a:sysClr val="windowText" lastClr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000" b="1" dirty="0">
                        <a:solidFill>
                          <a:sysClr val="windowText" lastClr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3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เป้าหมายขั้นต้น (50)</a:t>
                      </a:r>
                    </a:p>
                  </a:txBody>
                  <a:tcPr marL="72000" marR="72000" marT="43738" marB="43738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เป้าหมายขั้นมาตรฐาน (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75</a:t>
                      </a:r>
                      <a:r>
                        <a:rPr lang="th-TH" sz="14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)</a:t>
                      </a:r>
                    </a:p>
                  </a:txBody>
                  <a:tcPr marL="72000" marR="72000" marT="43738" marB="43738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เป้าหมายขั้นสูง (100)</a:t>
                      </a:r>
                    </a:p>
                  </a:txBody>
                  <a:tcPr marL="72000" marR="72000" marT="43738" marB="43738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8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200" b="0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ผลการวิเคราะห์ผลสำรวจสถานการณ์</a:t>
                      </a:r>
                    </a:p>
                    <a:p>
                      <a:pPr algn="ctr"/>
                      <a:r>
                        <a:rPr lang="th-TH" sz="1200" b="0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ความเข้มแข็งของครอบครัว</a:t>
                      </a:r>
                    </a:p>
                  </a:txBody>
                  <a:tcPr marL="72000" marR="72000" marT="43738" marB="43738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th-TH" sz="1200" b="0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แนวทางการสำรวจสถานการณ์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th-TH" sz="1200" b="0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ความเข้มแข็งของครอบครัว ประจำปี 2569</a:t>
                      </a:r>
                    </a:p>
                  </a:txBody>
                  <a:tcPr marL="72000" marR="72000" marT="43738" marB="43738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0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รายงานผลการชี้แจงการสำรวจสถานการณ์ความเข้มแข็งของครอบครัว และการบันทึกข้อมูลในระบบฐานข้อมูลมาตรฐานครอบครัวเข้มแข็ง (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www.esfis.org</a:t>
                      </a:r>
                      <a:r>
                        <a:rPr lang="th-TH" sz="1200" b="0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200" b="0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ให้กับเจ้าหน้าที่ พมจ. และ กทม.</a:t>
                      </a:r>
                    </a:p>
                  </a:txBody>
                  <a:tcPr marL="72000" marR="72000" marT="43738" marB="43738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2" name="Table 33">
            <a:extLst>
              <a:ext uri="{FF2B5EF4-FFF2-40B4-BE49-F238E27FC236}">
                <a16:creationId xmlns:a16="http://schemas.microsoft.com/office/drawing/2014/main" id="{1C258A5B-6393-13BA-9D88-BF0BA127B6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956544"/>
              </p:ext>
            </p:extLst>
          </p:nvPr>
        </p:nvGraphicFramePr>
        <p:xfrm>
          <a:off x="7827135" y="4153373"/>
          <a:ext cx="4298756" cy="978209"/>
        </p:xfrm>
        <a:graphic>
          <a:graphicData uri="http://schemas.openxmlformats.org/drawingml/2006/table">
            <a:tbl>
              <a:tblPr firstRow="1" bandRow="1"/>
              <a:tblGrid>
                <a:gridCol w="1433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67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287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kern="1200" noProof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เกณฑ์การประเมิน รอบ 12 เดือน</a:t>
                      </a:r>
                      <a:endParaRPr lang="en-US" sz="1400" kern="1200" noProof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6000" marR="72000" marT="43738" marB="4373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000" b="1" dirty="0">
                        <a:solidFill>
                          <a:sysClr val="windowText" lastClr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000" b="1" dirty="0">
                        <a:solidFill>
                          <a:sysClr val="windowText" lastClr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8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เป้าหมายขั้นต้น (50)</a:t>
                      </a:r>
                    </a:p>
                  </a:txBody>
                  <a:tcPr marL="72000" marR="72000" marT="43738" marB="43738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kern="1200" spc="-2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เป้าหมายขั้นมาตรฐาน (</a:t>
                      </a:r>
                      <a:r>
                        <a:rPr lang="en-US" sz="1400" b="1" kern="1200" spc="-2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75</a:t>
                      </a:r>
                      <a:r>
                        <a:rPr lang="th-TH" sz="1400" b="1" kern="1200" spc="-2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)</a:t>
                      </a:r>
                    </a:p>
                  </a:txBody>
                  <a:tcPr marL="72000" marR="72000" marT="43738" marB="43738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เป้าหมายขั้นสูง (100)</a:t>
                      </a:r>
                    </a:p>
                  </a:txBody>
                  <a:tcPr marL="72000" marR="72000" marT="43738" marB="43738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0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th-TH" sz="1200" kern="1200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72.70</a:t>
                      </a:r>
                    </a:p>
                  </a:txBody>
                  <a:tcPr marL="72000" marR="72000" marT="43738" marB="4373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th-TH" sz="1200" kern="1200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73.51</a:t>
                      </a:r>
                      <a:endParaRPr lang="en-US" sz="1200" kern="1200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72000" marR="72000" marT="43738" marB="43738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th-TH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74.01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72000" marR="72000" marT="43738" marB="43738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41" name="Group 41">
            <a:extLst>
              <a:ext uri="{FF2B5EF4-FFF2-40B4-BE49-F238E27FC236}">
                <a16:creationId xmlns:a16="http://schemas.microsoft.com/office/drawing/2014/main" id="{780E2A25-4D04-C2DB-8150-706219CEAD43}"/>
              </a:ext>
            </a:extLst>
          </p:cNvPr>
          <p:cNvGrpSpPr>
            <a:grpSpLocks/>
          </p:cNvGrpSpPr>
          <p:nvPr/>
        </p:nvGrpSpPr>
        <p:grpSpPr bwMode="auto">
          <a:xfrm>
            <a:off x="10502900" y="534988"/>
            <a:ext cx="1106488" cy="676275"/>
            <a:chOff x="12593744" y="-3347544"/>
            <a:chExt cx="1107285" cy="615553"/>
          </a:xfrm>
        </p:grpSpPr>
        <p:pic>
          <p:nvPicPr>
            <p:cNvPr id="42" name="Picture 1" descr="C:\Users\dathpan\Downloads\056aac9a306aef891367aae43a86394b.jpg">
              <a:extLst>
                <a:ext uri="{FF2B5EF4-FFF2-40B4-BE49-F238E27FC236}">
                  <a16:creationId xmlns:a16="http://schemas.microsoft.com/office/drawing/2014/main" id="{3706DF0E-8E7F-02C6-28F3-51D441FFAB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19" t="8192" r="17099" b="14839"/>
            <a:stretch>
              <a:fillRect/>
            </a:stretch>
          </p:blipFill>
          <p:spPr bwMode="auto">
            <a:xfrm>
              <a:off x="12794248" y="-3347544"/>
              <a:ext cx="706279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TextBox 2">
              <a:extLst>
                <a:ext uri="{FF2B5EF4-FFF2-40B4-BE49-F238E27FC236}">
                  <a16:creationId xmlns:a16="http://schemas.microsoft.com/office/drawing/2014/main" id="{FBB8A173-40B8-4D70-07A1-82BFA1A530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93744" y="-3209546"/>
              <a:ext cx="1107285" cy="453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altLang="th-TH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H SarabunPSK" panose="020B0500040200020003" pitchFamily="34" charset="-34"/>
                  <a:ea typeface="Tahoma" panose="020B0604030504040204" pitchFamily="34" charset="0"/>
                  <a:cs typeface="TH SarabunPSK" panose="020B0500040200020003" pitchFamily="34" charset="-34"/>
                </a:rPr>
                <a:t>น้ำหนัก</a:t>
              </a:r>
              <a:br>
                <a:rPr kumimoji="0" lang="en-US" altLang="th-TH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H SarabunPSK" panose="020B0500040200020003" pitchFamily="34" charset="-34"/>
                  <a:ea typeface="Tahoma" panose="020B0604030504040204" pitchFamily="34" charset="0"/>
                  <a:cs typeface="TH SarabunPSK" panose="020B0500040200020003" pitchFamily="34" charset="-34"/>
                </a:rPr>
              </a:br>
              <a:r>
                <a:rPr lang="en-US" altLang="th-TH" sz="1600" b="1" dirty="0">
                  <a:solidFill>
                    <a:srgbClr val="000000"/>
                  </a:solidFill>
                  <a:latin typeface="TH SarabunPSK" panose="020B0500040200020003" pitchFamily="34" charset="-34"/>
                  <a:ea typeface="Tahoma" panose="020B0604030504040204" pitchFamily="34" charset="0"/>
                  <a:cs typeface="TH SarabunPSK" panose="020B0500040200020003" pitchFamily="34" charset="-34"/>
                </a:rPr>
                <a:t>XX</a:t>
              </a:r>
              <a:endParaRPr kumimoji="0" lang="en-US" alt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endParaRPr>
            </a:p>
          </p:txBody>
        </p:sp>
      </p:grpSp>
      <p:pic>
        <p:nvPicPr>
          <p:cNvPr id="44" name="Picture 2" descr="สำนักงานคณะกรรมการการพัฒนาระบบราชการ">
            <a:extLst>
              <a:ext uri="{FF2B5EF4-FFF2-40B4-BE49-F238E27FC236}">
                <a16:creationId xmlns:a16="http://schemas.microsoft.com/office/drawing/2014/main" id="{075DE60B-F854-EB11-046E-CC075D5F2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8277" y="103188"/>
            <a:ext cx="49847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รูปภาพ 24">
            <a:extLst>
              <a:ext uri="{FF2B5EF4-FFF2-40B4-BE49-F238E27FC236}">
                <a16:creationId xmlns:a16="http://schemas.microsoft.com/office/drawing/2014/main" id="{24476EE9-B733-6CB6-32A7-25548EA7E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27" y="58738"/>
            <a:ext cx="512763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16">
            <a:extLst>
              <a:ext uri="{FF2B5EF4-FFF2-40B4-BE49-F238E27FC236}">
                <a16:creationId xmlns:a16="http://schemas.microsoft.com/office/drawing/2014/main" id="{8803C581-8408-6417-0B31-4B2CFEC8161E}"/>
              </a:ext>
            </a:extLst>
          </p:cNvPr>
          <p:cNvSpPr/>
          <p:nvPr/>
        </p:nvSpPr>
        <p:spPr>
          <a:xfrm>
            <a:off x="81195" y="616663"/>
            <a:ext cx="7895443" cy="2606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th-TH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คำอธิบาย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: </a:t>
            </a:r>
            <a:r>
              <a:rPr kumimoji="0" lang="th-TH" altLang="th-TH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ค่าดัชนีความเข้มแข็งของครอบครัว คือ ค่าที่ใช้บ่งชี้ถึงความเข้มแข็งของครอบครัวในสังคมไทย โดยพิจารณาจากร้อยละของคะแนนการมีส่วนร่วมหรือ</a:t>
            </a:r>
            <a:r>
              <a:rPr kumimoji="0" lang="th-TH" altLang="th-TH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การทำ</a:t>
            </a:r>
            <a:r>
              <a:rPr kumimoji="0" lang="th-TH" altLang="th-TH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กิจกรรมต่าง ๆ </a:t>
            </a:r>
            <a:br>
              <a:rPr kumimoji="0" lang="th-TH" altLang="th-TH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</a:br>
            <a:r>
              <a:rPr kumimoji="0" lang="th-TH" altLang="th-TH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ของครอบครัวในแต่ละมิติ ซึ่งได้จากการสำรวจสถานการณ์ความเข้มแข็งของครอบครัวไทยทั่วประเทศ ประกอบด้วย 7 ด้าน ได้แก่ </a:t>
            </a:r>
          </a:p>
          <a:p>
            <a:pPr marL="0" marR="0" lvl="0" indent="0" algn="thaiDist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6088" algn="l"/>
              </a:tabLst>
              <a:defRPr/>
            </a:pPr>
            <a:r>
              <a:rPr kumimoji="0" lang="th-TH" altLang="th-TH" sz="1200" b="0" i="0" u="none" strike="noStrike" kern="0" cap="none" spc="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        </a:t>
            </a:r>
            <a:r>
              <a:rPr kumimoji="0" lang="th-TH" altLang="th-TH" sz="1200" b="0" i="0" u="none" strike="noStrike" kern="0" cap="none" spc="-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1) </a:t>
            </a:r>
            <a:r>
              <a:rPr kumimoji="0" lang="th-TH" altLang="th-TH" sz="1200" b="1" i="0" u="none" strike="noStrike" kern="0" cap="none" spc="-4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ด้านสัมพันธภาพ </a:t>
            </a:r>
            <a:r>
              <a:rPr kumimoji="0" lang="th-TH" altLang="th-TH" sz="1200" b="0" i="0" u="none" strike="noStrike" kern="0" cap="none" spc="-4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เช่น สมาชิกในครอบครัวมีความสัมพันธ์ที่ดีต่อกัน แสดงออกถึงความรักความเอาใจใส่ สื่อสารกันอย่างมีคุณภาพ เคารพซึ่งกันและกัน มีส่วนร่วมในการแก้ปัญหาและไม่ใช้ความรุนแรง 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         2) </a:t>
            </a:r>
            <a:r>
              <a:rPr kumimoji="0" lang="th-TH" altLang="th-TH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ด้าน</a:t>
            </a:r>
            <a:r>
              <a:rPr kumimoji="0" lang="th-TH" altLang="th-TH" sz="1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การทำ</a:t>
            </a:r>
            <a:r>
              <a:rPr kumimoji="0" lang="th-TH" altLang="th-TH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บทบาทหน้าที่ของครอบครัว </a:t>
            </a:r>
            <a:r>
              <a:rPr kumimoji="0" lang="th-TH" altLang="th-TH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เช่น ความสามารถในการปรับเปลี่ยนบทบาทหน้าที่ของตนอย่างเหมาะสมตามสถานการณ์ การปฏิบัติตนเป็นแบบอย่างที่ดี ปลูกฝังคุณธรรม และ</a:t>
            </a:r>
            <a:br>
              <a:rPr kumimoji="0" lang="th-TH" altLang="th-TH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</a:br>
            <a:r>
              <a:rPr kumimoji="0" lang="th-TH" altLang="th-TH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             การจัดการเวลาให้ครอบครัว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         </a:t>
            </a:r>
            <a:r>
              <a:rPr kumimoji="0" lang="th-TH" altLang="th-TH" sz="1200" b="0" i="0" u="none" strike="noStrike" kern="0" cap="none" spc="-3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3) </a:t>
            </a:r>
            <a:r>
              <a:rPr kumimoji="0" lang="th-TH" altLang="th-TH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ด้านการพึ่งตนเอง ความพอเพียงทางด้านเศรษฐกิจ </a:t>
            </a:r>
            <a:r>
              <a:rPr kumimoji="0" lang="th-TH" altLang="th-TH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เช่น ครอบครัวสามารถพึ่งตนเองได้ทางเศรษฐกิจ โดยใช้หลักปรัชญาเศรษฐกิจพอเพียง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         </a:t>
            </a:r>
            <a:r>
              <a:rPr kumimoji="0" lang="th-TH" altLang="th-TH" sz="1200" b="0" i="0" u="none" strike="noStrike" kern="0" cap="none" spc="-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4) </a:t>
            </a:r>
            <a:r>
              <a:rPr kumimoji="0" lang="th-TH" altLang="th-TH" sz="1200" b="1" i="0" u="none" strike="noStrike" kern="0" cap="none" spc="-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ด้านสุขภาพครอบครัว </a:t>
            </a:r>
            <a:r>
              <a:rPr kumimoji="0" lang="th-TH" altLang="th-TH" sz="1200" b="0" i="0" u="none" strike="noStrike" kern="0" cap="none" spc="-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เช่น สมาชิกในครอบครัวมีสุขภาพกายและสุขภาพจิตดี มีการส่งเสริมสุขภาพ ป้องกันพฤติกรรมเสี่ยงทางสุขภาพ และสามารถดูแลสมาชิกที่มีปัญหาสุขภาพได้ดี </a:t>
            </a:r>
            <a:endParaRPr kumimoji="0" lang="th-TH" altLang="th-TH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         5) </a:t>
            </a:r>
            <a:r>
              <a:rPr kumimoji="0" lang="th-TH" altLang="th-TH" sz="1200" b="1" i="0" u="none" strike="noStrike" kern="1200" cap="none" spc="-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ด้านเทคโนโลยีสื่อสารและการเรียนรู้ </a:t>
            </a:r>
            <a:r>
              <a:rPr kumimoji="0" lang="th-TH" altLang="th-TH" sz="1200" b="0" i="0" u="none" strike="noStrike" kern="1200" cap="none" spc="-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เช่น การใช้เทคโนโลยีสื่อสารที่ส่งผลกระทบทางบวกต่อสมาชิกในครอบครัวในการติดต่อสื่อสารระหว่างกัน และเกิดการเรียนรู้อย่างต่อเนื่องหรือการเรียนรู้ตลอดชีวิต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         6) </a:t>
            </a:r>
            <a:r>
              <a:rPr kumimoji="0" lang="th-TH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ด้านทุนทางสังคม </a:t>
            </a:r>
            <a:r>
              <a:rPr kumimoji="0" lang="th-TH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เช่น </a:t>
            </a:r>
            <a:r>
              <a:rPr kumimoji="0" lang="th-TH" sz="1200" b="0" i="0" u="none" strike="noStrike" kern="0" cap="none" spc="-4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การเชื่อมโยงกับสังคมระหว่างครอบครัวกับสภาพแวดล้อมที่กว้างออกไปจากครอบครัว และปัจจัยเกื้อหนุนความเชื่อมโยง (การให้ความช่วยเหลือ และเครือข่าย)</a:t>
            </a:r>
            <a:br>
              <a:rPr kumimoji="0" lang="th-TH" sz="1200" b="0" i="0" u="none" strike="noStrike" kern="0" cap="none" spc="-4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</a:br>
            <a:r>
              <a:rPr kumimoji="0" lang="th-TH" sz="1200" b="0" i="0" u="none" strike="noStrike" kern="0" cap="none" spc="-4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               ได้แก่ ที่อยู่อาศัย และสภาพแวดล้อม 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         7) </a:t>
            </a:r>
            <a:r>
              <a:rPr kumimoji="0" lang="th-TH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ด้านการหลีกเลี่ยงภาวะเสี่ยงและการปรับตัวได้ในภาวะยากลำบาก/วิกฤติ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เช่น ความสามารถของสมาชิกในครอบครัวในการหลีกเลี่ยงภาวะเสี่ยง ความร่วมมือกันในการแก้ไขปัญหา </a:t>
            </a:r>
            <a:b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</a:b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             และการปรับตัวเพื่อฟื้นตัวได้ ตลอดจนการเรียนรู้จากภาวะยากลำบากที่เกิดขึ้น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th-TH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กลุ่มเป้าหมาย 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: </a:t>
            </a:r>
            <a:r>
              <a:rPr kumimoji="0" lang="th-TH" sz="1200" b="0" i="0" u="none" strike="noStrike" kern="1200" cap="none" spc="-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ครอบครัวทั่วไปจาก 76 จังหวัด จังหวัดละไม่น้อยกว่า 750 ครอบครัว และกรุงเทพมหานคร 50 เขต เขตละ 40 ครอบครัว รวมจำนวน 59,000 ครอบครัว</a:t>
            </a:r>
          </a:p>
          <a:p>
            <a:pPr marL="171450" marR="0" lvl="0" indent="-17145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066800" algn="l"/>
              </a:tabLst>
              <a:defRPr/>
            </a:pPr>
            <a:r>
              <a:rPr kumimoji="0" lang="th-TH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วิธีการจัดเก็บข้อมูล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:</a:t>
            </a:r>
            <a:r>
              <a:rPr kumimoji="0" lang="th-TH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สำรวจข้อมูลจากกลุ่มเป้าหมาย โดยใช้แบบประเมินความเข้มแข็งของครอบครัวไทย ด้วยวิธีการสุ่มอย่างอย่างเป็นระบบ บันทึกข้อมูลและประมวลผลผ่านระบบฐานข้อมูลมาตรฐานครอบครัวเข้มแข็งทางเว็บไซต์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www.esfis.org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โดยเก็บข้อมูลผลการดำเนินงานภายใน 30 กันยายนของทุกปี</a:t>
            </a:r>
          </a:p>
          <a:p>
            <a:pPr marL="171450" marR="0" lvl="0" indent="-17145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th-TH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แหล่งที่มาของข้อมูล 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: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ระบบฐานข้อมูลมาตรฐานครอบครัวเข้มแข็งทางเว็บไซต์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www.esfis.org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graphicFrame>
        <p:nvGraphicFramePr>
          <p:cNvPr id="30" name="Table 33">
            <a:extLst>
              <a:ext uri="{FF2B5EF4-FFF2-40B4-BE49-F238E27FC236}">
                <a16:creationId xmlns:a16="http://schemas.microsoft.com/office/drawing/2014/main" id="{B755EC65-5367-3276-67DB-741A170860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140659"/>
              </p:ext>
            </p:extLst>
          </p:nvPr>
        </p:nvGraphicFramePr>
        <p:xfrm>
          <a:off x="123080" y="5182203"/>
          <a:ext cx="7649072" cy="1046319"/>
        </p:xfrm>
        <a:graphic>
          <a:graphicData uri="http://schemas.openxmlformats.org/drawingml/2006/table">
            <a:tbl>
              <a:tblPr firstRow="1" bandRow="1"/>
              <a:tblGrid>
                <a:gridCol w="17772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1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06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736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kern="1200" noProof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เกณฑ์การประเมิน รอบ </a:t>
                      </a:r>
                      <a:r>
                        <a:rPr lang="en-US" sz="1400" kern="1200" noProof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6</a:t>
                      </a:r>
                      <a:r>
                        <a:rPr lang="th-TH" sz="1400" kern="1200" noProof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เดือน ปี 2570</a:t>
                      </a:r>
                      <a:endParaRPr lang="en-US" sz="1400" kern="1200" noProof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6000" marR="72000" marT="43738" marB="4373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000" b="1" dirty="0">
                        <a:solidFill>
                          <a:sysClr val="windowText" lastClr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000" b="1" dirty="0">
                        <a:solidFill>
                          <a:sysClr val="windowText" lastClr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7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เป้าหมายขั้นต้น (50)</a:t>
                      </a:r>
                    </a:p>
                  </a:txBody>
                  <a:tcPr marL="72000" marR="72000" marT="43738" marB="43738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เป้าหมายขั้นมาตรฐาน (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75</a:t>
                      </a:r>
                      <a:r>
                        <a:rPr lang="th-TH" sz="14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)</a:t>
                      </a:r>
                    </a:p>
                  </a:txBody>
                  <a:tcPr marL="72000" marR="72000" marT="43738" marB="43738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เป้าหมายขั้นสูง (100)</a:t>
                      </a:r>
                    </a:p>
                  </a:txBody>
                  <a:tcPr marL="72000" marR="72000" marT="43738" marB="43738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6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200" b="0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ผลวิเคราะห์ผลสำรวจสถานการณ์</a:t>
                      </a:r>
                    </a:p>
                    <a:p>
                      <a:pPr algn="ctr"/>
                      <a:r>
                        <a:rPr lang="th-TH" sz="1200" b="0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ความเข้มแข็งของครอบครัว</a:t>
                      </a:r>
                    </a:p>
                  </a:txBody>
                  <a:tcPr marL="72000" marR="72000" marT="43738" marB="43738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th-TH" sz="1200" b="0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แนวทางการสำรวจสถานการณ์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th-TH" sz="1200" b="0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ความเข้มแข็งของครอบครัว ประจำปี 2570</a:t>
                      </a:r>
                    </a:p>
                  </a:txBody>
                  <a:tcPr marL="72000" marR="72000" marT="43738" marB="43738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0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รายงานผลการชี้แจงการสำรวจสถานการณ์ความเข้มแข็งของครอบครัว และการบันทึกข้อมูลในระบบฐานข้อมูลมาตรฐานครอบครัวเข้มแข็ง (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www.esfis.org</a:t>
                      </a:r>
                      <a:r>
                        <a:rPr lang="th-TH" sz="1200" b="0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200" b="0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ให้กับเจ้าหน้าที่ พมจ. และ กทม.</a:t>
                      </a:r>
                    </a:p>
                  </a:txBody>
                  <a:tcPr marL="72000" marR="72000" marT="43738" marB="43738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3" name="Table 33">
            <a:extLst>
              <a:ext uri="{FF2B5EF4-FFF2-40B4-BE49-F238E27FC236}">
                <a16:creationId xmlns:a16="http://schemas.microsoft.com/office/drawing/2014/main" id="{1FC3CF1B-C6C9-FB61-33F8-701EC1EBB7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976033"/>
              </p:ext>
            </p:extLst>
          </p:nvPr>
        </p:nvGraphicFramePr>
        <p:xfrm>
          <a:off x="7834642" y="5269386"/>
          <a:ext cx="4298756" cy="959136"/>
        </p:xfrm>
        <a:graphic>
          <a:graphicData uri="http://schemas.openxmlformats.org/drawingml/2006/table">
            <a:tbl>
              <a:tblPr firstRow="1" bandRow="1"/>
              <a:tblGrid>
                <a:gridCol w="1433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67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5214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kern="1200" noProof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เกณฑ์การประเมิน รอบ 12 เดือน</a:t>
                      </a:r>
                      <a:endParaRPr lang="en-US" sz="1400" kern="1200" noProof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6000" marR="72000" marT="43738" marB="4373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000" b="1" dirty="0">
                        <a:solidFill>
                          <a:sysClr val="windowText" lastClr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000" b="1" dirty="0">
                        <a:solidFill>
                          <a:sysClr val="windowText" lastClr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8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เป้าหมายขั้นต้น (50)</a:t>
                      </a:r>
                    </a:p>
                  </a:txBody>
                  <a:tcPr marL="72000" marR="72000" marT="43738" marB="43738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kern="1200" spc="-2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เป้าหมายขั้นมาตรฐาน (</a:t>
                      </a:r>
                      <a:r>
                        <a:rPr lang="en-US" sz="1400" b="1" kern="1200" spc="-2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75</a:t>
                      </a:r>
                      <a:r>
                        <a:rPr lang="th-TH" sz="1400" b="1" kern="1200" spc="-2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)</a:t>
                      </a:r>
                    </a:p>
                  </a:txBody>
                  <a:tcPr marL="72000" marR="72000" marT="43738" marB="43738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เป้าหมายขั้นสูง (100)</a:t>
                      </a:r>
                    </a:p>
                  </a:txBody>
                  <a:tcPr marL="72000" marR="72000" marT="43738" marB="43738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0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th-TH" sz="1200" kern="1200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ค่าเฉลี่ย 3 ปีย้อนหลัง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th-TH" sz="1200" kern="1200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(ปี 2567 – ปี 2569)</a:t>
                      </a:r>
                    </a:p>
                  </a:txBody>
                  <a:tcPr marL="72000" marR="72000" marT="43738" marB="4373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th-TH" sz="1200" kern="1200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ค่าดัชนี ปี 2569 </a:t>
                      </a:r>
                      <a:endParaRPr lang="en-US" sz="1200" kern="1200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72000" marR="72000" marT="43738" marB="43738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th-TH" sz="1200" kern="1200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ค่าดัชนี ปี 2569 + 0.5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72000" marR="72000" marT="43738" marB="43738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8709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8E6951-F831-896E-BDDD-0C69B468D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" name="Table 4">
            <a:extLst>
              <a:ext uri="{FF2B5EF4-FFF2-40B4-BE49-F238E27FC236}">
                <a16:creationId xmlns:a16="http://schemas.microsoft.com/office/drawing/2014/main" id="{1EB31F01-0FEF-BCEB-7A58-7615A736F9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8098116"/>
              </p:ext>
            </p:extLst>
          </p:nvPr>
        </p:nvGraphicFramePr>
        <p:xfrm>
          <a:off x="417138" y="679097"/>
          <a:ext cx="5000533" cy="396240"/>
        </p:xfrm>
        <a:graphic>
          <a:graphicData uri="http://schemas.openxmlformats.org/drawingml/2006/table">
            <a:tbl>
              <a:tblPr firstRow="1" bandRow="1"/>
              <a:tblGrid>
                <a:gridCol w="5000533">
                  <a:extLst>
                    <a:ext uri="{9D8B030D-6E8A-4147-A177-3AD203B41FA5}">
                      <a16:colId xmlns:a16="http://schemas.microsoft.com/office/drawing/2014/main" val="1661457189"/>
                    </a:ext>
                  </a:extLst>
                </a:gridCol>
              </a:tblGrid>
              <a:tr h="2328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แผนการดำเนินการตามตัวชี้วัด  (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                             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566634"/>
                  </a:ext>
                </a:extLst>
              </a:tr>
            </a:tbl>
          </a:graphicData>
        </a:graphic>
      </p:graphicFrame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ACBFDEBE-21DA-A95C-C752-957FEF103C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857961"/>
              </p:ext>
            </p:extLst>
          </p:nvPr>
        </p:nvGraphicFramePr>
        <p:xfrm>
          <a:off x="417138" y="1166254"/>
          <a:ext cx="11084679" cy="2560320"/>
        </p:xfrm>
        <a:graphic>
          <a:graphicData uri="http://schemas.openxmlformats.org/drawingml/2006/table">
            <a:tbl>
              <a:tblPr firstRow="1" bandRow="1"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82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46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173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3173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3173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317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17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17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17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173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173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173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3173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10316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th-TH" sz="1800" b="1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ที่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th-TH" sz="180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กิจกรรม</a:t>
                      </a:r>
                      <a:endParaRPr lang="th-TH" sz="18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gridSpan="1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th-TH" sz="1800" b="1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ปีงบประมาณ พ.ศ.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xxxx</a:t>
                      </a:r>
                      <a:endParaRPr lang="th-TH" sz="18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1050" b="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050" b="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050" b="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050" b="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050" b="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050" b="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050" b="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050" b="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th-TH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ต.ค.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th-TH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พ.ย.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th-TH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ธ.ค.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ม.ค.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th-TH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ก.พ.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th-TH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มี.ค.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th-TH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เม.ย.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th-TH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พ.ค.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th-TH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มิ.ย.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th-TH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ก.ค.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th-TH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ส.ค.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th-TH" sz="1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ก.ย.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uFillTx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1</a:t>
                      </a:r>
                      <a:endParaRPr lang="th-TH" sz="1800" b="0" i="0" u="none" strike="noStrike" kern="1200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th-TH" sz="1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th-TH" sz="18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th-TH" sz="14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488293"/>
                  </a:ext>
                </a:extLst>
              </a:tr>
              <a:tr h="365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th-TH" sz="18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6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53368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th-TH" sz="18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412382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th-TH" sz="18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8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423421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974F89FF-616F-63D9-6CA8-4AEB9B7E2679}"/>
              </a:ext>
            </a:extLst>
          </p:cNvPr>
          <p:cNvSpPr/>
          <p:nvPr/>
        </p:nvSpPr>
        <p:spPr>
          <a:xfrm>
            <a:off x="9976513" y="6506522"/>
            <a:ext cx="2229133" cy="3651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">
            <a:extLst>
              <a:ext uri="{FF2B5EF4-FFF2-40B4-BE49-F238E27FC236}">
                <a16:creationId xmlns:a16="http://schemas.microsoft.com/office/drawing/2014/main" id="{809E1236-F401-6FF1-ABA4-62CEECBA8AA4}"/>
              </a:ext>
            </a:extLst>
          </p:cNvPr>
          <p:cNvSpPr/>
          <p:nvPr/>
        </p:nvSpPr>
        <p:spPr>
          <a:xfrm>
            <a:off x="187963" y="467758"/>
            <a:ext cx="10794362" cy="380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5838" marR="0" lvl="0" indent="-985838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400"/>
              <a:buFontTx/>
              <a:buNone/>
              <a:tabLst/>
              <a:defRPr/>
            </a:pPr>
            <a:r>
              <a:rPr kumimoji="0" lang="th-TH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ตัวชี้วัด 1 : </a:t>
            </a:r>
            <a:r>
              <a:rPr kumimoji="0" lang="th-TH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ดัชนีความเข้มแข็งของครอบครัวไทย   (ต่อ) 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</p:txBody>
      </p:sp>
      <p:sp>
        <p:nvSpPr>
          <p:cNvPr id="2" name="Slide Number Placeholder 36">
            <a:extLst>
              <a:ext uri="{FF2B5EF4-FFF2-40B4-BE49-F238E27FC236}">
                <a16:creationId xmlns:a16="http://schemas.microsoft.com/office/drawing/2014/main" id="{7628156E-DCAC-716D-B07A-E7876EA847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9105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TH SarabunPSK" panose="020B0500040200020003" pitchFamily="34" charset="-34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87E290-76B0-4EA1-9FB1-BF333C18EE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H SarabunPSK" panose="020B05000402000200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DAC2D7F-7159-12B8-A67C-8E914BB47B8C}"/>
              </a:ext>
            </a:extLst>
          </p:cNvPr>
          <p:cNvSpPr/>
          <p:nvPr/>
        </p:nvSpPr>
        <p:spPr>
          <a:xfrm>
            <a:off x="-13648" y="20351"/>
            <a:ext cx="10877806" cy="41805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A5239073-D9DF-46FD-11B9-54017EB2B1E0}"/>
              </a:ext>
            </a:extLst>
          </p:cNvPr>
          <p:cNvSpPr txBox="1"/>
          <p:nvPr/>
        </p:nvSpPr>
        <p:spPr>
          <a:xfrm>
            <a:off x="123081" y="48791"/>
            <a:ext cx="8083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รายละเอียดตัวชี้วัด</a:t>
            </a:r>
            <a:endParaRPr kumimoji="0" lang="th-TH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pic>
        <p:nvPicPr>
          <p:cNvPr id="5" name="Picture 2" descr="สำนักงานคณะกรรมการการพัฒนาระบบราชการ">
            <a:extLst>
              <a:ext uri="{FF2B5EF4-FFF2-40B4-BE49-F238E27FC236}">
                <a16:creationId xmlns:a16="http://schemas.microsoft.com/office/drawing/2014/main" id="{F30AD7A6-0786-472C-C7F5-8CF0000F5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7475" y="103188"/>
            <a:ext cx="49847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24">
            <a:extLst>
              <a:ext uri="{FF2B5EF4-FFF2-40B4-BE49-F238E27FC236}">
                <a16:creationId xmlns:a16="http://schemas.microsoft.com/office/drawing/2014/main" id="{29DAF51D-5679-A453-51B9-219C38B54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325" y="58738"/>
            <a:ext cx="512763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6018408"/>
      </p:ext>
    </p:extLst>
  </p:cSld>
  <p:clrMapOvr>
    <a:masterClrMapping/>
  </p:clrMapOvr>
</p:sld>
</file>

<file path=ppt/theme/theme1.xml><?xml version="1.0" encoding="utf-8"?>
<a:theme xmlns:a="http://schemas.openxmlformats.org/drawingml/2006/main" name="7_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Red Orange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3164</TotalTime>
  <Words>990</Words>
  <Application>Microsoft Office PowerPoint</Application>
  <PresentationFormat>แบบจอกว้าง</PresentationFormat>
  <Paragraphs>147</Paragraphs>
  <Slides>4</Slides>
  <Notes>4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8</vt:i4>
      </vt:variant>
      <vt:variant>
        <vt:lpstr>ธีม</vt:lpstr>
      </vt:variant>
      <vt:variant>
        <vt:i4>3</vt:i4>
      </vt:variant>
      <vt:variant>
        <vt:lpstr>ชื่อเรื่องสไลด์</vt:lpstr>
      </vt:variant>
      <vt:variant>
        <vt:i4>4</vt:i4>
      </vt:variant>
    </vt:vector>
  </HeadingPairs>
  <TitlesOfParts>
    <vt:vector size="15" baseType="lpstr">
      <vt:lpstr>Arial</vt:lpstr>
      <vt:lpstr>Calibri</vt:lpstr>
      <vt:lpstr>Calibri Light</vt:lpstr>
      <vt:lpstr>Cordia New</vt:lpstr>
      <vt:lpstr>Sarabun</vt:lpstr>
      <vt:lpstr>Tahoma</vt:lpstr>
      <vt:lpstr>TH SarabunPSK</vt:lpstr>
      <vt:lpstr>Wingdings</vt:lpstr>
      <vt:lpstr>7_Office Theme</vt:lpstr>
      <vt:lpstr>4_Office Theme</vt:lpstr>
      <vt:lpstr>3_Office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Pasin Sripanaratanakul</dc:creator>
  <cp:lastModifiedBy>User</cp:lastModifiedBy>
  <cp:revision>130</cp:revision>
  <cp:lastPrinted>2024-10-16T06:49:11Z</cp:lastPrinted>
  <dcterms:created xsi:type="dcterms:W3CDTF">2024-06-21T03:44:28Z</dcterms:created>
  <dcterms:modified xsi:type="dcterms:W3CDTF">2025-11-11T09:18:47Z</dcterms:modified>
</cp:coreProperties>
</file>